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handoutMasterIdLst>
    <p:handoutMasterId r:id="rId34"/>
  </p:handoutMasterIdLst>
  <p:sldIdLst>
    <p:sldId id="258" r:id="rId4"/>
    <p:sldId id="295" r:id="rId5"/>
    <p:sldId id="257" r:id="rId6"/>
    <p:sldId id="279" r:id="rId7"/>
    <p:sldId id="332" r:id="rId8"/>
    <p:sldId id="280" r:id="rId9"/>
    <p:sldId id="297" r:id="rId10"/>
    <p:sldId id="298" r:id="rId11"/>
    <p:sldId id="299" r:id="rId12"/>
    <p:sldId id="333" r:id="rId13"/>
    <p:sldId id="334" r:id="rId14"/>
    <p:sldId id="335" r:id="rId15"/>
    <p:sldId id="302" r:id="rId16"/>
    <p:sldId id="303" r:id="rId17"/>
    <p:sldId id="304" r:id="rId18"/>
    <p:sldId id="305" r:id="rId19"/>
    <p:sldId id="307" r:id="rId20"/>
    <p:sldId id="309" r:id="rId21"/>
    <p:sldId id="310" r:id="rId22"/>
    <p:sldId id="311" r:id="rId23"/>
    <p:sldId id="312" r:id="rId24"/>
    <p:sldId id="313" r:id="rId25"/>
    <p:sldId id="315" r:id="rId26"/>
    <p:sldId id="316" r:id="rId27"/>
    <p:sldId id="317" r:id="rId28"/>
    <p:sldId id="321" r:id="rId29"/>
    <p:sldId id="318" r:id="rId30"/>
    <p:sldId id="319" r:id="rId31"/>
    <p:sldId id="320" r:id="rId32"/>
    <p:sldId id="27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99"/>
    <a:srgbClr val="0000FF"/>
    <a:srgbClr val="FF0000"/>
    <a:srgbClr val="FFFF00"/>
    <a:srgbClr val="E19F27"/>
    <a:srgbClr val="00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FE594-AED1-4FDC-A779-CA519B0FA712}" v="36" dt="2022-03-03T11:18:11.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1" autoAdjust="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notesViewPr>
    <p:cSldViewPr snapToGrid="0">
      <p:cViewPr varScale="1">
        <p:scale>
          <a:sx n="39" d="100"/>
          <a:sy n="39" d="100"/>
        </p:scale>
        <p:origin x="2534"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microsoft.com/office/2015/10/relationships/revisionInfo" Target="revisionInfo.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40"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hct.daotao@gmail.com" userId="8ff8b5e2db74413e" providerId="LiveId" clId="{DC0FE594-AED1-4FDC-A779-CA519B0FA712}"/>
    <pc:docChg chg="undo custSel addSld modSld sldOrd">
      <pc:chgData name="yhct.daotao@gmail.com" userId="8ff8b5e2db74413e" providerId="LiveId" clId="{DC0FE594-AED1-4FDC-A779-CA519B0FA712}" dt="2022-03-03T11:20:16.267" v="73"/>
      <pc:docMkLst>
        <pc:docMk/>
      </pc:docMkLst>
      <pc:sldChg chg="addSp delSp modSp mod">
        <pc:chgData name="yhct.daotao@gmail.com" userId="8ff8b5e2db74413e" providerId="LiveId" clId="{DC0FE594-AED1-4FDC-A779-CA519B0FA712}" dt="2022-03-03T11:20:05.549" v="71" actId="207"/>
        <pc:sldMkLst>
          <pc:docMk/>
          <pc:sldMk cId="2615493651" sldId="261"/>
        </pc:sldMkLst>
        <pc:spChg chg="del">
          <ac:chgData name="yhct.daotao@gmail.com" userId="8ff8b5e2db74413e" providerId="LiveId" clId="{DC0FE594-AED1-4FDC-A779-CA519B0FA712}" dt="2022-03-03T11:18:29.759" v="54" actId="478"/>
          <ac:spMkLst>
            <pc:docMk/>
            <pc:sldMk cId="2615493651" sldId="261"/>
            <ac:spMk id="2" creationId="{AB86084D-AB34-49CD-8AFE-E855AC353ED2}"/>
          </ac:spMkLst>
        </pc:spChg>
        <pc:spChg chg="mod">
          <ac:chgData name="yhct.daotao@gmail.com" userId="8ff8b5e2db74413e" providerId="LiveId" clId="{DC0FE594-AED1-4FDC-A779-CA519B0FA712}" dt="2022-03-03T11:19:17.379" v="66" actId="1076"/>
          <ac:spMkLst>
            <pc:docMk/>
            <pc:sldMk cId="2615493651" sldId="261"/>
            <ac:spMk id="3" creationId="{A26BA0B4-D77A-4763-B9C6-4E62CD370D28}"/>
          </ac:spMkLst>
        </pc:spChg>
        <pc:spChg chg="add del mod">
          <ac:chgData name="yhct.daotao@gmail.com" userId="8ff8b5e2db74413e" providerId="LiveId" clId="{DC0FE594-AED1-4FDC-A779-CA519B0FA712}" dt="2022-03-03T11:20:05.549" v="71" actId="207"/>
          <ac:spMkLst>
            <pc:docMk/>
            <pc:sldMk cId="2615493651" sldId="261"/>
            <ac:spMk id="5" creationId="{4275B4A7-5E79-4773-A3AE-4656F149E318}"/>
          </ac:spMkLst>
        </pc:spChg>
      </pc:sldChg>
      <pc:sldChg chg="addSp delSp modSp new mod ord">
        <pc:chgData name="yhct.daotao@gmail.com" userId="8ff8b5e2db74413e" providerId="LiveId" clId="{DC0FE594-AED1-4FDC-A779-CA519B0FA712}" dt="2022-03-03T11:20:16.267" v="73"/>
        <pc:sldMkLst>
          <pc:docMk/>
          <pc:sldMk cId="3408682207" sldId="278"/>
        </pc:sldMkLst>
        <pc:spChg chg="del">
          <ac:chgData name="yhct.daotao@gmail.com" userId="8ff8b5e2db74413e" providerId="LiveId" clId="{DC0FE594-AED1-4FDC-A779-CA519B0FA712}" dt="2022-03-03T11:10:24.989" v="3" actId="478"/>
          <ac:spMkLst>
            <pc:docMk/>
            <pc:sldMk cId="3408682207" sldId="278"/>
            <ac:spMk id="2" creationId="{FC7E5CA5-A4FB-4C31-A882-2681D76F4BD9}"/>
          </ac:spMkLst>
        </pc:spChg>
        <pc:spChg chg="del">
          <ac:chgData name="yhct.daotao@gmail.com" userId="8ff8b5e2db74413e" providerId="LiveId" clId="{DC0FE594-AED1-4FDC-A779-CA519B0FA712}" dt="2022-03-03T11:09:21.067" v="1" actId="1032"/>
          <ac:spMkLst>
            <pc:docMk/>
            <pc:sldMk cId="3408682207" sldId="278"/>
            <ac:spMk id="3" creationId="{A28F1374-B38F-4EC7-B8C4-F1F2A9EBB79F}"/>
          </ac:spMkLst>
        </pc:spChg>
        <pc:graphicFrameChg chg="add mod modGraphic">
          <ac:chgData name="yhct.daotao@gmail.com" userId="8ff8b5e2db74413e" providerId="LiveId" clId="{DC0FE594-AED1-4FDC-A779-CA519B0FA712}" dt="2022-03-03T11:18:11.976" v="53"/>
          <ac:graphicFrameMkLst>
            <pc:docMk/>
            <pc:sldMk cId="3408682207" sldId="278"/>
            <ac:graphicFrameMk id="4" creationId="{DE19D59C-1C14-4F00-B34E-64479ED6299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02B799-56CC-4797-8C3D-F3E969DEDB3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0152DAD6-730B-4312-8D15-5F6329F34EB8}">
      <dgm:prSet phldrT="[Text]" custT="1"/>
      <dgm:spPr>
        <a:ln>
          <a:solidFill>
            <a:schemeClr val="bg2"/>
          </a:solidFill>
        </a:ln>
      </dgm:spPr>
      <dgm:t>
        <a:bodyPr/>
        <a:lstStyle/>
        <a:p>
          <a:r>
            <a:rPr lang="en-US" sz="2800" b="1" dirty="0">
              <a:highlight>
                <a:srgbClr val="E19F27"/>
              </a:highlight>
            </a:rPr>
            <a:t>ĐẢM BẢO CHẤT LƯỢNG VỀ CHIẾN LƯỢC</a:t>
          </a:r>
          <a:endParaRPr lang="en-US" sz="2800" dirty="0">
            <a:highlight>
              <a:srgbClr val="E19F27"/>
            </a:highlight>
          </a:endParaRPr>
        </a:p>
      </dgm:t>
    </dgm:pt>
    <dgm:pt modelId="{377F6C1D-7F8D-4E91-96CF-0EAC5A1A4903}" type="parTrans" cxnId="{7F7FE05C-3634-4275-849C-0DA5598DF275}">
      <dgm:prSet/>
      <dgm:spPr/>
      <dgm:t>
        <a:bodyPr/>
        <a:lstStyle/>
        <a:p>
          <a:endParaRPr lang="en-US"/>
        </a:p>
      </dgm:t>
    </dgm:pt>
    <dgm:pt modelId="{6A809B21-AC9A-4414-9292-C97D96AD5521}" type="sibTrans" cxnId="{7F7FE05C-3634-4275-849C-0DA5598DF275}">
      <dgm:prSet/>
      <dgm:spPr/>
      <dgm:t>
        <a:bodyPr/>
        <a:lstStyle/>
        <a:p>
          <a:endParaRPr lang="en-US"/>
        </a:p>
      </dgm:t>
    </dgm:pt>
    <dgm:pt modelId="{8E93A28E-789A-4C61-9362-41E48F2678F7}">
      <dgm:prSet phldrT="[Text]" custT="1"/>
      <dgm:spPr/>
      <dgm:t>
        <a:bodyPr/>
        <a:lstStyle/>
        <a:p>
          <a:r>
            <a:rPr lang="en-US" sz="3200" b="1" dirty="0"/>
            <a:t>TC 13-  21</a:t>
          </a:r>
        </a:p>
      </dgm:t>
    </dgm:pt>
    <dgm:pt modelId="{966D8F74-7D9F-4E23-8DA4-FC49249C9084}" type="parTrans" cxnId="{E9024748-26CB-4F94-81AD-1AAFF39AF802}">
      <dgm:prSet/>
      <dgm:spPr/>
      <dgm:t>
        <a:bodyPr/>
        <a:lstStyle/>
        <a:p>
          <a:endParaRPr lang="en-US"/>
        </a:p>
      </dgm:t>
    </dgm:pt>
    <dgm:pt modelId="{E6FAD1E3-A44B-4B4F-97E2-E40FF5B763C1}" type="sibTrans" cxnId="{E9024748-26CB-4F94-81AD-1AAFF39AF802}">
      <dgm:prSet/>
      <dgm:spPr/>
      <dgm:t>
        <a:bodyPr/>
        <a:lstStyle/>
        <a:p>
          <a:endParaRPr lang="en-US"/>
        </a:p>
      </dgm:t>
    </dgm:pt>
    <dgm:pt modelId="{78247ABB-2245-4523-B220-B30E70EEFDAB}">
      <dgm:prSet phldrT="[Text]"/>
      <dgm:spPr/>
      <dgm:t>
        <a:bodyPr/>
        <a:lstStyle/>
        <a:p>
          <a:r>
            <a:rPr lang="en-US" b="1" dirty="0"/>
            <a:t>KẾT QUẢ HOẠT ĐỘNG</a:t>
          </a:r>
          <a:endParaRPr lang="en-US" dirty="0"/>
        </a:p>
      </dgm:t>
    </dgm:pt>
    <dgm:pt modelId="{5F7A65F3-496E-483B-840A-275A6AD10E94}" type="parTrans" cxnId="{EDC82796-4A05-4EC5-9005-4F5E937A694A}">
      <dgm:prSet/>
      <dgm:spPr/>
      <dgm:t>
        <a:bodyPr/>
        <a:lstStyle/>
        <a:p>
          <a:endParaRPr lang="en-US"/>
        </a:p>
      </dgm:t>
    </dgm:pt>
    <dgm:pt modelId="{20B88B52-4E7D-46BE-B8D1-E4226A35EE31}" type="sibTrans" cxnId="{EDC82796-4A05-4EC5-9005-4F5E937A694A}">
      <dgm:prSet/>
      <dgm:spPr/>
      <dgm:t>
        <a:bodyPr/>
        <a:lstStyle/>
        <a:p>
          <a:endParaRPr lang="en-US"/>
        </a:p>
      </dgm:t>
    </dgm:pt>
    <dgm:pt modelId="{9CF78604-99BA-4BE7-8F49-1B589584B1BB}">
      <dgm:prSet phldrT="[Text]" custT="1"/>
      <dgm:spPr>
        <a:solidFill>
          <a:schemeClr val="bg2"/>
        </a:solidFill>
        <a:ln>
          <a:solidFill>
            <a:schemeClr val="bg2"/>
          </a:solidFill>
        </a:ln>
      </dgm:spPr>
      <dgm:t>
        <a:bodyPr/>
        <a:lstStyle/>
        <a:p>
          <a:r>
            <a:rPr lang="en-US" sz="2800" b="1" dirty="0">
              <a:solidFill>
                <a:srgbClr val="C00000"/>
              </a:solidFill>
            </a:rPr>
            <a:t>ĐẢM BẢO CHẤT LƯỢNG VỀ HỆ THỐNG</a:t>
          </a:r>
        </a:p>
      </dgm:t>
    </dgm:pt>
    <dgm:pt modelId="{337DE5DD-D422-45C2-AE4A-C692CAB0EED6}" type="parTrans" cxnId="{380AE679-E061-422B-9EA8-AB7EC6468DB3}">
      <dgm:prSet/>
      <dgm:spPr/>
      <dgm:t>
        <a:bodyPr/>
        <a:lstStyle/>
        <a:p>
          <a:endParaRPr lang="en-US"/>
        </a:p>
      </dgm:t>
    </dgm:pt>
    <dgm:pt modelId="{A6FD499D-C646-4F08-A06D-B6D644C9B3A1}" type="sibTrans" cxnId="{380AE679-E061-422B-9EA8-AB7EC6468DB3}">
      <dgm:prSet/>
      <dgm:spPr/>
      <dgm:t>
        <a:bodyPr/>
        <a:lstStyle/>
        <a:p>
          <a:endParaRPr lang="en-US"/>
        </a:p>
      </dgm:t>
    </dgm:pt>
    <dgm:pt modelId="{9925519D-AD45-4C21-A411-AAD522AF1E85}">
      <dgm:prSet phldrT="[Text]" phldr="1"/>
      <dgm:spPr/>
      <dgm:t>
        <a:bodyPr/>
        <a:lstStyle/>
        <a:p>
          <a:endParaRPr lang="en-US" dirty="0"/>
        </a:p>
      </dgm:t>
    </dgm:pt>
    <dgm:pt modelId="{9D1C94C6-9C87-474B-BFF8-809EB770126C}" type="sibTrans" cxnId="{4B2CE7FA-2D02-47C8-A612-CD100B812874}">
      <dgm:prSet/>
      <dgm:spPr/>
      <dgm:t>
        <a:bodyPr/>
        <a:lstStyle/>
        <a:p>
          <a:endParaRPr lang="en-US"/>
        </a:p>
      </dgm:t>
    </dgm:pt>
    <dgm:pt modelId="{F3CC9813-9FD1-442D-A921-C95F8E093633}" type="parTrans" cxnId="{4B2CE7FA-2D02-47C8-A612-CD100B812874}">
      <dgm:prSet/>
      <dgm:spPr/>
      <dgm:t>
        <a:bodyPr/>
        <a:lstStyle/>
        <a:p>
          <a:endParaRPr lang="en-US"/>
        </a:p>
      </dgm:t>
    </dgm:pt>
    <dgm:pt modelId="{221D5405-E6C7-4E94-9AE5-EDC827C4DAEA}">
      <dgm:prSet phldrT="[Text]" custT="1"/>
      <dgm:spPr>
        <a:solidFill>
          <a:schemeClr val="accent6">
            <a:lumMod val="20000"/>
            <a:lumOff val="80000"/>
          </a:schemeClr>
        </a:solidFill>
      </dgm:spPr>
      <dgm:t>
        <a:bodyPr/>
        <a:lstStyle/>
        <a:p>
          <a:pPr>
            <a:lnSpc>
              <a:spcPct val="150000"/>
            </a:lnSpc>
            <a:spcBef>
              <a:spcPts val="600"/>
            </a:spcBef>
            <a:spcAft>
              <a:spcPts val="600"/>
            </a:spcAft>
          </a:pPr>
          <a:r>
            <a:rPr lang="en-US" sz="30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3000" b="1" kern="1200" dirty="0">
              <a:solidFill>
                <a:srgbClr val="0000FF"/>
              </a:solidFill>
              <a:latin typeface="Times New Roman" panose="02020603050405020304" pitchFamily="18" charset="0"/>
              <a:ea typeface="+mn-ea"/>
              <a:cs typeface="Times New Roman" panose="02020603050405020304" pitchFamily="18" charset="0"/>
            </a:rPr>
            <a:t>NĂNG</a:t>
          </a:r>
          <a:r>
            <a:rPr lang="en-US" sz="3000" b="1" kern="1200" dirty="0">
              <a:latin typeface="Times New Roman" panose="02020603050405020304" pitchFamily="18" charset="0"/>
              <a:cs typeface="Times New Roman" panose="02020603050405020304" pitchFamily="18" charset="0"/>
            </a:rPr>
            <a:t> </a:t>
          </a:r>
          <a:endParaRPr lang="en-US" sz="3000" kern="1200" dirty="0">
            <a:latin typeface="Times New Roman" panose="02020603050405020304" pitchFamily="18" charset="0"/>
            <a:cs typeface="Times New Roman" panose="02020603050405020304" pitchFamily="18" charset="0"/>
          </a:endParaRPr>
        </a:p>
      </dgm:t>
    </dgm:pt>
    <dgm:pt modelId="{9B59DD15-08C0-4C41-BA9A-1FE46803F49F}" type="sibTrans" cxnId="{2D427460-4223-4AE9-88EC-16F81E66B9FB}">
      <dgm:prSet/>
      <dgm:spPr/>
      <dgm:t>
        <a:bodyPr/>
        <a:lstStyle/>
        <a:p>
          <a:endParaRPr lang="en-US"/>
        </a:p>
      </dgm:t>
    </dgm:pt>
    <dgm:pt modelId="{73BEBB6E-FD70-4556-BF68-F05FF049C39F}" type="parTrans" cxnId="{2D427460-4223-4AE9-88EC-16F81E66B9FB}">
      <dgm:prSet/>
      <dgm:spPr/>
      <dgm:t>
        <a:bodyPr/>
        <a:lstStyle/>
        <a:p>
          <a:endParaRPr lang="en-US"/>
        </a:p>
      </dgm:t>
    </dgm:pt>
    <dgm:pt modelId="{6B922C6C-14FA-4BC8-86ED-6DEF642EC12F}">
      <dgm:prSet phldrT="[Text]" custT="1"/>
      <dgm:spPr/>
      <dgm:t>
        <a:bodyPr/>
        <a:lstStyle/>
        <a:p>
          <a:r>
            <a:rPr lang="en-US" sz="4000" b="1" dirty="0" err="1">
              <a:solidFill>
                <a:srgbClr val="00B050"/>
              </a:solidFill>
            </a:rPr>
            <a:t>Hợp</a:t>
          </a:r>
          <a:r>
            <a:rPr lang="en-US" sz="4000" b="1" dirty="0">
              <a:solidFill>
                <a:srgbClr val="00B050"/>
              </a:solidFill>
            </a:rPr>
            <a:t> </a:t>
          </a:r>
          <a:r>
            <a:rPr lang="en-US" sz="4000" b="1" dirty="0" err="1">
              <a:solidFill>
                <a:srgbClr val="00B050"/>
              </a:solidFill>
            </a:rPr>
            <a:t>tác</a:t>
          </a:r>
          <a:r>
            <a:rPr lang="en-US" sz="4000" b="1" dirty="0">
              <a:solidFill>
                <a:srgbClr val="00B050"/>
              </a:solidFill>
            </a:rPr>
            <a:t> </a:t>
          </a:r>
          <a:r>
            <a:rPr lang="en-US" sz="4000" b="1" dirty="0" err="1">
              <a:solidFill>
                <a:srgbClr val="00B050"/>
              </a:solidFill>
            </a:rPr>
            <a:t>và</a:t>
          </a:r>
          <a:r>
            <a:rPr lang="en-US" sz="4000" b="1" dirty="0">
              <a:solidFill>
                <a:srgbClr val="00B050"/>
              </a:solidFill>
            </a:rPr>
            <a:t> </a:t>
          </a:r>
          <a:r>
            <a:rPr lang="en-US" sz="4000" b="1" dirty="0" err="1">
              <a:solidFill>
                <a:srgbClr val="00B050"/>
              </a:solidFill>
            </a:rPr>
            <a:t>đối</a:t>
          </a:r>
          <a:r>
            <a:rPr lang="en-US" sz="4000" b="1" dirty="0">
              <a:solidFill>
                <a:srgbClr val="00B050"/>
              </a:solidFill>
            </a:rPr>
            <a:t> </a:t>
          </a:r>
          <a:r>
            <a:rPr lang="en-US" sz="4000" b="1" dirty="0" err="1">
              <a:solidFill>
                <a:srgbClr val="00B050"/>
              </a:solidFill>
            </a:rPr>
            <a:t>tác</a:t>
          </a:r>
          <a:r>
            <a:rPr lang="en-US" sz="4000" b="1" dirty="0">
              <a:solidFill>
                <a:srgbClr val="00B050"/>
              </a:solidFill>
            </a:rPr>
            <a:t> NCKH </a:t>
          </a:r>
          <a:r>
            <a:rPr lang="en-US" sz="4400" b="1" dirty="0"/>
            <a:t>: </a:t>
          </a:r>
          <a:r>
            <a:rPr lang="en-US" sz="4400" b="1" dirty="0">
              <a:solidFill>
                <a:srgbClr val="FF0000"/>
              </a:solidFill>
            </a:rPr>
            <a:t>20</a:t>
          </a:r>
          <a:endParaRPr lang="en-US" sz="4400" b="1" dirty="0"/>
        </a:p>
      </dgm:t>
    </dgm:pt>
    <dgm:pt modelId="{BC8DF6B6-7348-4510-B085-5808F6422A18}" type="parTrans" cxnId="{7A59575B-863D-4BAF-8EB5-0BD4DCFBEDB5}">
      <dgm:prSet/>
      <dgm:spPr/>
      <dgm:t>
        <a:bodyPr/>
        <a:lstStyle/>
        <a:p>
          <a:endParaRPr lang="en-US"/>
        </a:p>
      </dgm:t>
    </dgm:pt>
    <dgm:pt modelId="{31B30BF6-76E1-4E18-9082-90D713F74F35}" type="sibTrans" cxnId="{7A59575B-863D-4BAF-8EB5-0BD4DCFBEDB5}">
      <dgm:prSet/>
      <dgm:spPr/>
      <dgm:t>
        <a:bodyPr/>
        <a:lstStyle/>
        <a:p>
          <a:endParaRPr lang="en-US"/>
        </a:p>
      </dgm:t>
    </dgm:pt>
    <dgm:pt modelId="{3ADB504A-74CF-498A-888D-D3717B5017AC}" type="pres">
      <dgm:prSet presAssocID="{3502B799-56CC-4797-8C3D-F3E969DEDB32}" presName="rootnode" presStyleCnt="0">
        <dgm:presLayoutVars>
          <dgm:chMax/>
          <dgm:chPref/>
          <dgm:dir/>
          <dgm:animLvl val="lvl"/>
        </dgm:presLayoutVars>
      </dgm:prSet>
      <dgm:spPr/>
      <dgm:t>
        <a:bodyPr/>
        <a:lstStyle/>
        <a:p>
          <a:endParaRPr lang="en-US"/>
        </a:p>
      </dgm:t>
    </dgm:pt>
    <dgm:pt modelId="{CA7B5C8E-EA2F-49D8-8A00-51CD2CE90453}" type="pres">
      <dgm:prSet presAssocID="{0152DAD6-730B-4312-8D15-5F6329F34EB8}" presName="composite" presStyleCnt="0"/>
      <dgm:spPr/>
    </dgm:pt>
    <dgm:pt modelId="{3E7F6BEB-ED4A-4AFA-8D3D-F61DAF4CEC43}" type="pres">
      <dgm:prSet presAssocID="{0152DAD6-730B-4312-8D15-5F6329F34EB8}" presName="bentUpArrow1" presStyleLbl="alignImgPlace1" presStyleIdx="0" presStyleCnt="3" custScaleX="122327" custScaleY="79893" custLinFactX="-90028" custLinFactNeighborX="-100000" custLinFactNeighborY="-7396"/>
      <dgm:spPr/>
    </dgm:pt>
    <dgm:pt modelId="{717E5972-19CA-4C74-82CB-5814CD78156D}" type="pres">
      <dgm:prSet presAssocID="{0152DAD6-730B-4312-8D15-5F6329F34EB8}" presName="ParentText" presStyleLbl="node1" presStyleIdx="0" presStyleCnt="4" custScaleX="248408" custLinFactX="-28745" custLinFactNeighborX="-100000" custLinFactNeighborY="640">
        <dgm:presLayoutVars>
          <dgm:chMax val="1"/>
          <dgm:chPref val="1"/>
          <dgm:bulletEnabled val="1"/>
        </dgm:presLayoutVars>
      </dgm:prSet>
      <dgm:spPr/>
      <dgm:t>
        <a:bodyPr/>
        <a:lstStyle/>
        <a:p>
          <a:endParaRPr lang="en-US"/>
        </a:p>
      </dgm:t>
    </dgm:pt>
    <dgm:pt modelId="{BB8B12F8-5F99-4027-925A-22B115B8F497}" type="pres">
      <dgm:prSet presAssocID="{0152DAD6-730B-4312-8D15-5F6329F34EB8}" presName="ChildText" presStyleLbl="revTx" presStyleIdx="0" presStyleCnt="4" custScaleX="138768" custScaleY="73633" custLinFactNeighborX="-84573" custLinFactNeighborY="3883">
        <dgm:presLayoutVars>
          <dgm:chMax val="0"/>
          <dgm:chPref val="0"/>
          <dgm:bulletEnabled val="1"/>
        </dgm:presLayoutVars>
      </dgm:prSet>
      <dgm:spPr/>
    </dgm:pt>
    <dgm:pt modelId="{44BAAE6A-CE38-4FAE-B800-CE2753CD0190}" type="pres">
      <dgm:prSet presAssocID="{6A809B21-AC9A-4414-9292-C97D96AD5521}" presName="sibTrans" presStyleCnt="0"/>
      <dgm:spPr/>
    </dgm:pt>
    <dgm:pt modelId="{08583EE4-F5AC-44B9-86AA-F3C19BEBDECC}" type="pres">
      <dgm:prSet presAssocID="{9CF78604-99BA-4BE7-8F49-1B589584B1BB}" presName="composite" presStyleCnt="0"/>
      <dgm:spPr/>
    </dgm:pt>
    <dgm:pt modelId="{20EFBEC9-23D4-4A92-AAF2-378D7151881C}" type="pres">
      <dgm:prSet presAssocID="{9CF78604-99BA-4BE7-8F49-1B589584B1BB}" presName="bentUpArrow1" presStyleLbl="alignImgPlace1" presStyleIdx="1" presStyleCnt="3" custLinFactX="-100000" custLinFactNeighborX="-161888" custLinFactNeighborY="20299"/>
      <dgm:spPr>
        <a:solidFill>
          <a:srgbClr val="FF0000"/>
        </a:solidFill>
      </dgm:spPr>
    </dgm:pt>
    <dgm:pt modelId="{B2ED49E9-DD23-438F-BB32-61A853CAAB8B}" type="pres">
      <dgm:prSet presAssocID="{9CF78604-99BA-4BE7-8F49-1B589584B1BB}" presName="ParentText" presStyleLbl="node1" presStyleIdx="1" presStyleCnt="4" custScaleX="225006" custLinFactX="-5447" custLinFactNeighborX="-100000" custLinFactNeighborY="12554">
        <dgm:presLayoutVars>
          <dgm:chMax val="1"/>
          <dgm:chPref val="1"/>
          <dgm:bulletEnabled val="1"/>
        </dgm:presLayoutVars>
      </dgm:prSet>
      <dgm:spPr/>
      <dgm:t>
        <a:bodyPr/>
        <a:lstStyle/>
        <a:p>
          <a:endParaRPr lang="en-US"/>
        </a:p>
      </dgm:t>
    </dgm:pt>
    <dgm:pt modelId="{563ED1DE-FDFF-408F-A180-6CB52FFC6066}" type="pres">
      <dgm:prSet presAssocID="{9CF78604-99BA-4BE7-8F49-1B589584B1BB}" presName="ChildText" presStyleLbl="revTx" presStyleIdx="1" presStyleCnt="4">
        <dgm:presLayoutVars>
          <dgm:chMax val="0"/>
          <dgm:chPref val="0"/>
          <dgm:bulletEnabled val="1"/>
        </dgm:presLayoutVars>
      </dgm:prSet>
      <dgm:spPr/>
    </dgm:pt>
    <dgm:pt modelId="{6FCC6FEB-C05F-4AC9-861A-DA651A192D64}" type="pres">
      <dgm:prSet presAssocID="{A6FD499D-C646-4F08-A06D-B6D644C9B3A1}" presName="sibTrans" presStyleCnt="0"/>
      <dgm:spPr/>
    </dgm:pt>
    <dgm:pt modelId="{425D505D-D199-437C-991E-BA8938A8FD73}" type="pres">
      <dgm:prSet presAssocID="{221D5405-E6C7-4E94-9AE5-EDC827C4DAEA}" presName="composite" presStyleCnt="0"/>
      <dgm:spPr/>
    </dgm:pt>
    <dgm:pt modelId="{EF727CAE-7D0B-4C99-B3FC-A46A1B5CD3F2}" type="pres">
      <dgm:prSet presAssocID="{221D5405-E6C7-4E94-9AE5-EDC827C4DAEA}" presName="bentUpArrow1" presStyleLbl="alignImgPlace1" presStyleIdx="2" presStyleCnt="3" custLinFactNeighborX="9478" custLinFactNeighborY="-98255"/>
      <dgm:spPr>
        <a:solidFill>
          <a:srgbClr val="FF0000"/>
        </a:solidFill>
      </dgm:spPr>
    </dgm:pt>
    <dgm:pt modelId="{BB9FE436-118D-4A9D-9673-EF1A46B68129}" type="pres">
      <dgm:prSet presAssocID="{221D5405-E6C7-4E94-9AE5-EDC827C4DAEA}" presName="ParentText" presStyleLbl="node1" presStyleIdx="2" presStyleCnt="4" custScaleX="335667" custScaleY="107828" custLinFactX="-63741" custLinFactNeighborX="-100000" custLinFactNeighborY="-310">
        <dgm:presLayoutVars>
          <dgm:chMax val="1"/>
          <dgm:chPref val="1"/>
          <dgm:bulletEnabled val="1"/>
        </dgm:presLayoutVars>
      </dgm:prSet>
      <dgm:spPr/>
      <dgm:t>
        <a:bodyPr/>
        <a:lstStyle/>
        <a:p>
          <a:endParaRPr lang="en-US"/>
        </a:p>
      </dgm:t>
    </dgm:pt>
    <dgm:pt modelId="{26969910-8A21-4956-82D0-F5BBD23E43BF}" type="pres">
      <dgm:prSet presAssocID="{221D5405-E6C7-4E94-9AE5-EDC827C4DAEA}" presName="ChildText" presStyleLbl="revTx" presStyleIdx="2" presStyleCnt="4" custScaleX="311650" custScaleY="169115" custLinFactNeighborX="41354" custLinFactNeighborY="7766">
        <dgm:presLayoutVars>
          <dgm:chMax val="0"/>
          <dgm:chPref val="0"/>
          <dgm:bulletEnabled val="1"/>
        </dgm:presLayoutVars>
      </dgm:prSet>
      <dgm:spPr/>
      <dgm:t>
        <a:bodyPr/>
        <a:lstStyle/>
        <a:p>
          <a:endParaRPr lang="en-US"/>
        </a:p>
      </dgm:t>
    </dgm:pt>
    <dgm:pt modelId="{5967A4EA-3B68-4076-8FB0-66C1DE68B1E3}" type="pres">
      <dgm:prSet presAssocID="{9B59DD15-08C0-4C41-BA9A-1FE46803F49F}" presName="sibTrans" presStyleCnt="0"/>
      <dgm:spPr/>
    </dgm:pt>
    <dgm:pt modelId="{1196AF4D-B6F9-49C1-BFE8-F3949D4DAC9A}" type="pres">
      <dgm:prSet presAssocID="{78247ABB-2245-4523-B220-B30E70EEFDAB}" presName="composite" presStyleCnt="0"/>
      <dgm:spPr/>
    </dgm:pt>
    <dgm:pt modelId="{618D9DBF-99B1-4A13-A5FA-C8D1810709A2}" type="pres">
      <dgm:prSet presAssocID="{78247ABB-2245-4523-B220-B30E70EEFDAB}" presName="ParentText" presStyleLbl="node1" presStyleIdx="3" presStyleCnt="4" custScaleX="209848" custScaleY="92366" custLinFactX="-100000" custLinFactNeighborX="-127444" custLinFactNeighborY="615">
        <dgm:presLayoutVars>
          <dgm:chMax val="1"/>
          <dgm:chPref val="1"/>
          <dgm:bulletEnabled val="1"/>
        </dgm:presLayoutVars>
      </dgm:prSet>
      <dgm:spPr/>
      <dgm:t>
        <a:bodyPr/>
        <a:lstStyle/>
        <a:p>
          <a:endParaRPr lang="en-US"/>
        </a:p>
      </dgm:t>
    </dgm:pt>
    <dgm:pt modelId="{B9F6744F-50FB-44DA-A2D8-0F3ABAC50F45}" type="pres">
      <dgm:prSet presAssocID="{78247ABB-2245-4523-B220-B30E70EEFDAB}" presName="FinalChildText" presStyleLbl="revTx" presStyleIdx="3" presStyleCnt="4" custFlipHor="1" custScaleX="18972" custScaleY="90916" custLinFactX="-51024" custLinFactNeighborX="-100000" custLinFactNeighborY="3883">
        <dgm:presLayoutVars>
          <dgm:chMax val="0"/>
          <dgm:chPref val="0"/>
          <dgm:bulletEnabled val="1"/>
        </dgm:presLayoutVars>
      </dgm:prSet>
      <dgm:spPr/>
      <dgm:t>
        <a:bodyPr/>
        <a:lstStyle/>
        <a:p>
          <a:endParaRPr lang="en-US"/>
        </a:p>
      </dgm:t>
    </dgm:pt>
  </dgm:ptLst>
  <dgm:cxnLst>
    <dgm:cxn modelId="{DF50A8FC-9FD3-430E-AC6F-E967491778BD}" type="presOf" srcId="{221D5405-E6C7-4E94-9AE5-EDC827C4DAEA}" destId="{BB9FE436-118D-4A9D-9673-EF1A46B68129}" srcOrd="0" destOrd="0" presId="urn:microsoft.com/office/officeart/2005/8/layout/StepDownProcess"/>
    <dgm:cxn modelId="{1BC1685A-E556-4C81-8069-D3DB02E6D7F1}" type="presOf" srcId="{0152DAD6-730B-4312-8D15-5F6329F34EB8}" destId="{717E5972-19CA-4C74-82CB-5814CD78156D}" srcOrd="0" destOrd="0" presId="urn:microsoft.com/office/officeart/2005/8/layout/StepDownProcess"/>
    <dgm:cxn modelId="{EDC82796-4A05-4EC5-9005-4F5E937A694A}" srcId="{3502B799-56CC-4797-8C3D-F3E969DEDB32}" destId="{78247ABB-2245-4523-B220-B30E70EEFDAB}" srcOrd="3" destOrd="0" parTransId="{5F7A65F3-496E-483B-840A-275A6AD10E94}" sibTransId="{20B88B52-4E7D-46BE-B8D1-E4226A35EE31}"/>
    <dgm:cxn modelId="{4B2CE7FA-2D02-47C8-A612-CD100B812874}" srcId="{78247ABB-2245-4523-B220-B30E70EEFDAB}" destId="{9925519D-AD45-4C21-A411-AAD522AF1E85}" srcOrd="0" destOrd="0" parTransId="{F3CC9813-9FD1-442D-A921-C95F8E093633}" sibTransId="{9D1C94C6-9C87-474B-BFF8-809EB770126C}"/>
    <dgm:cxn modelId="{E9024748-26CB-4F94-81AD-1AAFF39AF802}" srcId="{221D5405-E6C7-4E94-9AE5-EDC827C4DAEA}" destId="{8E93A28E-789A-4C61-9362-41E48F2678F7}" srcOrd="0" destOrd="0" parTransId="{966D8F74-7D9F-4E23-8DA4-FC49249C9084}" sibTransId="{E6FAD1E3-A44B-4B4F-97E2-E40FF5B763C1}"/>
    <dgm:cxn modelId="{292B8E40-2D6B-40C9-B8B5-641A9B9FF9C5}" type="presOf" srcId="{8E93A28E-789A-4C61-9362-41E48F2678F7}" destId="{26969910-8A21-4956-82D0-F5BBD23E43BF}" srcOrd="0" destOrd="0" presId="urn:microsoft.com/office/officeart/2005/8/layout/StepDownProcess"/>
    <dgm:cxn modelId="{8D5B77F1-710C-4263-85CD-438483A1054B}" type="presOf" srcId="{9925519D-AD45-4C21-A411-AAD522AF1E85}" destId="{B9F6744F-50FB-44DA-A2D8-0F3ABAC50F45}" srcOrd="0" destOrd="0" presId="urn:microsoft.com/office/officeart/2005/8/layout/StepDownProcess"/>
    <dgm:cxn modelId="{28466FC5-F1B8-4ADC-AB44-3CE5D235DBFB}" type="presOf" srcId="{9CF78604-99BA-4BE7-8F49-1B589584B1BB}" destId="{B2ED49E9-DD23-438F-BB32-61A853CAAB8B}" srcOrd="0" destOrd="0" presId="urn:microsoft.com/office/officeart/2005/8/layout/StepDownProcess"/>
    <dgm:cxn modelId="{7DC296A0-0EAF-4782-91FE-AE20EB0B63A2}" type="presOf" srcId="{78247ABB-2245-4523-B220-B30E70EEFDAB}" destId="{618D9DBF-99B1-4A13-A5FA-C8D1810709A2}" srcOrd="0" destOrd="0" presId="urn:microsoft.com/office/officeart/2005/8/layout/StepDownProcess"/>
    <dgm:cxn modelId="{2D427460-4223-4AE9-88EC-16F81E66B9FB}" srcId="{3502B799-56CC-4797-8C3D-F3E969DEDB32}" destId="{221D5405-E6C7-4E94-9AE5-EDC827C4DAEA}" srcOrd="2" destOrd="0" parTransId="{73BEBB6E-FD70-4556-BF68-F05FF049C39F}" sibTransId="{9B59DD15-08C0-4C41-BA9A-1FE46803F49F}"/>
    <dgm:cxn modelId="{380AE679-E061-422B-9EA8-AB7EC6468DB3}" srcId="{3502B799-56CC-4797-8C3D-F3E969DEDB32}" destId="{9CF78604-99BA-4BE7-8F49-1B589584B1BB}" srcOrd="1" destOrd="0" parTransId="{337DE5DD-D422-45C2-AE4A-C692CAB0EED6}" sibTransId="{A6FD499D-C646-4F08-A06D-B6D644C9B3A1}"/>
    <dgm:cxn modelId="{7A59575B-863D-4BAF-8EB5-0BD4DCFBEDB5}" srcId="{221D5405-E6C7-4E94-9AE5-EDC827C4DAEA}" destId="{6B922C6C-14FA-4BC8-86ED-6DEF642EC12F}" srcOrd="1" destOrd="0" parTransId="{BC8DF6B6-7348-4510-B085-5808F6422A18}" sibTransId="{31B30BF6-76E1-4E18-9082-90D713F74F35}"/>
    <dgm:cxn modelId="{392F9350-5E47-4F51-B3D8-550B69CB02D4}" type="presOf" srcId="{3502B799-56CC-4797-8C3D-F3E969DEDB32}" destId="{3ADB504A-74CF-498A-888D-D3717B5017AC}" srcOrd="0" destOrd="0" presId="urn:microsoft.com/office/officeart/2005/8/layout/StepDownProcess"/>
    <dgm:cxn modelId="{923D7750-232B-4DA4-AB7C-86E5D9520760}" type="presOf" srcId="{6B922C6C-14FA-4BC8-86ED-6DEF642EC12F}" destId="{26969910-8A21-4956-82D0-F5BBD23E43BF}" srcOrd="0" destOrd="1" presId="urn:microsoft.com/office/officeart/2005/8/layout/StepDownProcess"/>
    <dgm:cxn modelId="{7F7FE05C-3634-4275-849C-0DA5598DF275}" srcId="{3502B799-56CC-4797-8C3D-F3E969DEDB32}" destId="{0152DAD6-730B-4312-8D15-5F6329F34EB8}" srcOrd="0" destOrd="0" parTransId="{377F6C1D-7F8D-4E91-96CF-0EAC5A1A4903}" sibTransId="{6A809B21-AC9A-4414-9292-C97D96AD5521}"/>
    <dgm:cxn modelId="{E4A05C04-000F-4BB6-A2DC-FE665621AA46}" type="presParOf" srcId="{3ADB504A-74CF-498A-888D-D3717B5017AC}" destId="{CA7B5C8E-EA2F-49D8-8A00-51CD2CE90453}" srcOrd="0" destOrd="0" presId="urn:microsoft.com/office/officeart/2005/8/layout/StepDownProcess"/>
    <dgm:cxn modelId="{EB7179D7-A84F-4FA3-A4C8-76D18B0DD74B}" type="presParOf" srcId="{CA7B5C8E-EA2F-49D8-8A00-51CD2CE90453}" destId="{3E7F6BEB-ED4A-4AFA-8D3D-F61DAF4CEC43}" srcOrd="0" destOrd="0" presId="urn:microsoft.com/office/officeart/2005/8/layout/StepDownProcess"/>
    <dgm:cxn modelId="{90E859BB-CEF0-4239-B01C-C33C19B98924}" type="presParOf" srcId="{CA7B5C8E-EA2F-49D8-8A00-51CD2CE90453}" destId="{717E5972-19CA-4C74-82CB-5814CD78156D}" srcOrd="1" destOrd="0" presId="urn:microsoft.com/office/officeart/2005/8/layout/StepDownProcess"/>
    <dgm:cxn modelId="{F22AE2BE-1321-4B37-B952-217E773D825E}" type="presParOf" srcId="{CA7B5C8E-EA2F-49D8-8A00-51CD2CE90453}" destId="{BB8B12F8-5F99-4027-925A-22B115B8F497}" srcOrd="2" destOrd="0" presId="urn:microsoft.com/office/officeart/2005/8/layout/StepDownProcess"/>
    <dgm:cxn modelId="{E2AA2966-0AB8-4F3C-A188-B2C20DF145E5}" type="presParOf" srcId="{3ADB504A-74CF-498A-888D-D3717B5017AC}" destId="{44BAAE6A-CE38-4FAE-B800-CE2753CD0190}" srcOrd="1" destOrd="0" presId="urn:microsoft.com/office/officeart/2005/8/layout/StepDownProcess"/>
    <dgm:cxn modelId="{BD3A154A-AC0B-4EEF-BA32-5D4E5E248ACD}" type="presParOf" srcId="{3ADB504A-74CF-498A-888D-D3717B5017AC}" destId="{08583EE4-F5AC-44B9-86AA-F3C19BEBDECC}" srcOrd="2" destOrd="0" presId="urn:microsoft.com/office/officeart/2005/8/layout/StepDownProcess"/>
    <dgm:cxn modelId="{E6B0BE1A-64E7-4DAF-A41B-F07AA374F436}" type="presParOf" srcId="{08583EE4-F5AC-44B9-86AA-F3C19BEBDECC}" destId="{20EFBEC9-23D4-4A92-AAF2-378D7151881C}" srcOrd="0" destOrd="0" presId="urn:microsoft.com/office/officeart/2005/8/layout/StepDownProcess"/>
    <dgm:cxn modelId="{6FE4352C-B5C5-47A4-B8C9-45EF1382E4B4}" type="presParOf" srcId="{08583EE4-F5AC-44B9-86AA-F3C19BEBDECC}" destId="{B2ED49E9-DD23-438F-BB32-61A853CAAB8B}" srcOrd="1" destOrd="0" presId="urn:microsoft.com/office/officeart/2005/8/layout/StepDownProcess"/>
    <dgm:cxn modelId="{90746F67-E3D2-4AC3-BFBB-107D618BC8C2}" type="presParOf" srcId="{08583EE4-F5AC-44B9-86AA-F3C19BEBDECC}" destId="{563ED1DE-FDFF-408F-A180-6CB52FFC6066}" srcOrd="2" destOrd="0" presId="urn:microsoft.com/office/officeart/2005/8/layout/StepDownProcess"/>
    <dgm:cxn modelId="{8467DBFD-806B-4DF2-9CAA-85202623903F}" type="presParOf" srcId="{3ADB504A-74CF-498A-888D-D3717B5017AC}" destId="{6FCC6FEB-C05F-4AC9-861A-DA651A192D64}" srcOrd="3" destOrd="0" presId="urn:microsoft.com/office/officeart/2005/8/layout/StepDownProcess"/>
    <dgm:cxn modelId="{323CC155-55CD-4146-964F-B20A4D32D43F}" type="presParOf" srcId="{3ADB504A-74CF-498A-888D-D3717B5017AC}" destId="{425D505D-D199-437C-991E-BA8938A8FD73}" srcOrd="4" destOrd="0" presId="urn:microsoft.com/office/officeart/2005/8/layout/StepDownProcess"/>
    <dgm:cxn modelId="{2B2747C4-2569-407C-8023-AAE8DBEE2029}" type="presParOf" srcId="{425D505D-D199-437C-991E-BA8938A8FD73}" destId="{EF727CAE-7D0B-4C99-B3FC-A46A1B5CD3F2}" srcOrd="0" destOrd="0" presId="urn:microsoft.com/office/officeart/2005/8/layout/StepDownProcess"/>
    <dgm:cxn modelId="{39376409-612B-4DF4-82B5-8632A21D51A9}" type="presParOf" srcId="{425D505D-D199-437C-991E-BA8938A8FD73}" destId="{BB9FE436-118D-4A9D-9673-EF1A46B68129}" srcOrd="1" destOrd="0" presId="urn:microsoft.com/office/officeart/2005/8/layout/StepDownProcess"/>
    <dgm:cxn modelId="{57928C5A-1B12-4EF0-B3C8-9CC4D006A9A9}" type="presParOf" srcId="{425D505D-D199-437C-991E-BA8938A8FD73}" destId="{26969910-8A21-4956-82D0-F5BBD23E43BF}" srcOrd="2" destOrd="0" presId="urn:microsoft.com/office/officeart/2005/8/layout/StepDownProcess"/>
    <dgm:cxn modelId="{FDCA190F-B0BE-4114-9C97-F33DBC4A11E1}" type="presParOf" srcId="{3ADB504A-74CF-498A-888D-D3717B5017AC}" destId="{5967A4EA-3B68-4076-8FB0-66C1DE68B1E3}" srcOrd="5" destOrd="0" presId="urn:microsoft.com/office/officeart/2005/8/layout/StepDownProcess"/>
    <dgm:cxn modelId="{BB9DED29-5F16-4DAF-9F0F-FD4DC2971E3C}" type="presParOf" srcId="{3ADB504A-74CF-498A-888D-D3717B5017AC}" destId="{1196AF4D-B6F9-49C1-BFE8-F3949D4DAC9A}" srcOrd="6" destOrd="0" presId="urn:microsoft.com/office/officeart/2005/8/layout/StepDownProcess"/>
    <dgm:cxn modelId="{E4AC92FA-3B49-4D6A-913A-D3067151F126}" type="presParOf" srcId="{1196AF4D-B6F9-49C1-BFE8-F3949D4DAC9A}" destId="{618D9DBF-99B1-4A13-A5FA-C8D1810709A2}" srcOrd="0" destOrd="0" presId="urn:microsoft.com/office/officeart/2005/8/layout/StepDownProcess"/>
    <dgm:cxn modelId="{2BB7D13D-17B5-417E-BD89-C09016AB5255}" type="presParOf" srcId="{1196AF4D-B6F9-49C1-BFE8-F3949D4DAC9A}" destId="{B9F6744F-50FB-44DA-A2D8-0F3ABAC50F45}"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DFC92A-3243-4110-8507-B84CE5839F0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02F155C-20B0-4447-A448-C14BF9280736}">
      <dgm:prSet phldrT="[Text]"/>
      <dgm:spPr/>
      <dgm:t>
        <a:bodyPr/>
        <a:lstStyle/>
        <a:p>
          <a:r>
            <a:rPr lang="en-US" b="1" dirty="0">
              <a:solidFill>
                <a:srgbClr val="FFFF00"/>
              </a:solidFill>
              <a:latin typeface="Times New Roman" panose="02020603050405020304" pitchFamily="18" charset="0"/>
              <a:cs typeface="Times New Roman" panose="02020603050405020304" pitchFamily="18" charset="0"/>
            </a:rPr>
            <a:t>CÁC VĂN BẢN LIÊN QUAN ĐGN CTĐT CHUNG</a:t>
          </a:r>
          <a:endParaRPr lang="en-US" dirty="0"/>
        </a:p>
      </dgm:t>
    </dgm:pt>
    <dgm:pt modelId="{F270EAF6-329B-4FC4-AD86-41A054C8830F}" type="parTrans" cxnId="{E59C8FEB-86C0-49F5-9417-EDE95DE98FCE}">
      <dgm:prSet/>
      <dgm:spPr/>
      <dgm:t>
        <a:bodyPr/>
        <a:lstStyle/>
        <a:p>
          <a:endParaRPr lang="en-US"/>
        </a:p>
      </dgm:t>
    </dgm:pt>
    <dgm:pt modelId="{EC8CF6D9-73AC-4369-81BB-CB8790DA4C7A}" type="sibTrans" cxnId="{E59C8FEB-86C0-49F5-9417-EDE95DE98FCE}">
      <dgm:prSet/>
      <dgm:spPr/>
      <dgm:t>
        <a:bodyPr/>
        <a:lstStyle/>
        <a:p>
          <a:endParaRPr lang="en-US"/>
        </a:p>
      </dgm:t>
    </dgm:pt>
    <dgm:pt modelId="{43AD508E-7022-4E40-BDCE-F7204ADD5563}" type="asst">
      <dgm:prSet phldrT="[Text]"/>
      <dgm:spPr>
        <a:solidFill>
          <a:schemeClr val="accent4"/>
        </a:solidFill>
        <a:ln>
          <a:solidFill>
            <a:schemeClr val="accent4">
              <a:lumMod val="20000"/>
              <a:lumOff val="80000"/>
            </a:schemeClr>
          </a:solidFill>
        </a:ln>
      </dgm:spPr>
      <dgm:t>
        <a:bodyPr/>
        <a:lstStyle/>
        <a:p>
          <a:r>
            <a:rPr lang="en-US" b="1" dirty="0">
              <a:effectLst/>
              <a:latin typeface="+mn-lt"/>
              <a:cs typeface="Times New Roman" panose="02020603050405020304" pitchFamily="18" charset="0"/>
            </a:rPr>
            <a:t>TT 12/2017/TT-BGDĐT</a:t>
          </a:r>
          <a:endParaRPr lang="en-US" dirty="0"/>
        </a:p>
      </dgm:t>
    </dgm:pt>
    <dgm:pt modelId="{E808E6DF-ECDF-403E-9F8C-2FDF7AD4CD8F}" type="parTrans" cxnId="{B876F5D1-BCD7-483C-A488-C5C59A4581FD}">
      <dgm:prSet/>
      <dgm:spPr/>
      <dgm:t>
        <a:bodyPr/>
        <a:lstStyle/>
        <a:p>
          <a:endParaRPr lang="en-US"/>
        </a:p>
      </dgm:t>
    </dgm:pt>
    <dgm:pt modelId="{82C4069A-7093-48D2-9012-39733142AE1E}" type="sibTrans" cxnId="{B876F5D1-BCD7-483C-A488-C5C59A4581FD}">
      <dgm:prSet/>
      <dgm:spPr/>
      <dgm:t>
        <a:bodyPr/>
        <a:lstStyle/>
        <a:p>
          <a:endParaRPr lang="en-US"/>
        </a:p>
      </dgm:t>
    </dgm:pt>
    <dgm:pt modelId="{7068194A-F686-4189-99E0-ED9FB99C5DE9}">
      <dgm:prSet phldrT="[Text]" custT="1"/>
      <dgm:spPr>
        <a:solidFill>
          <a:srgbClr val="FFFF00"/>
        </a:solidFill>
      </dgm:spPr>
      <dgm:t>
        <a:bodyPr/>
        <a:lstStyle/>
        <a:p>
          <a:r>
            <a:rPr lang="en-US" sz="2200" b="1" kern="1200" dirty="0">
              <a:solidFill>
                <a:srgbClr val="0070C0"/>
              </a:solidFill>
              <a:effectLst/>
              <a:latin typeface="+mn-lt"/>
              <a:cs typeface="Times New Roman" panose="02020603050405020304" pitchFamily="18" charset="0"/>
            </a:rPr>
            <a:t>CV 1668/QLCL-KĐCLGD, 2019 ( </a:t>
          </a:r>
          <a:r>
            <a:rPr lang="en-US" sz="2200" b="1" kern="1200" dirty="0" err="1">
              <a:solidFill>
                <a:srgbClr val="0070C0"/>
              </a:solidFill>
              <a:effectLst/>
              <a:latin typeface="+mn-lt"/>
              <a:cs typeface="Times New Roman" panose="02020603050405020304" pitchFamily="18" charset="0"/>
            </a:rPr>
            <a:t>thay</a:t>
          </a:r>
          <a:r>
            <a:rPr lang="en-US" sz="2200" b="1" kern="1200" dirty="0">
              <a:solidFill>
                <a:srgbClr val="0070C0"/>
              </a:solidFill>
              <a:effectLst/>
              <a:latin typeface="+mn-lt"/>
              <a:cs typeface="Times New Roman" panose="02020603050405020304" pitchFamily="18" charset="0"/>
            </a:rPr>
            <a:t> </a:t>
          </a:r>
          <a:r>
            <a:rPr lang="en-US" sz="2200" b="1" kern="1200" dirty="0" err="1">
              <a:solidFill>
                <a:srgbClr val="0070C0"/>
              </a:solidFill>
              <a:effectLst/>
              <a:latin typeface="+mn-lt"/>
              <a:cs typeface="Times New Roman" panose="02020603050405020304" pitchFamily="18" charset="0"/>
            </a:rPr>
            <a:t>thế</a:t>
          </a:r>
          <a:r>
            <a:rPr lang="en-US" sz="2200" b="1" kern="1200" dirty="0">
              <a:solidFill>
                <a:srgbClr val="0070C0"/>
              </a:solidFill>
              <a:effectLst/>
              <a:latin typeface="+mn-lt"/>
              <a:cs typeface="Times New Roman" panose="02020603050405020304" pitchFamily="18" charset="0"/>
            </a:rPr>
            <a:t> 768),</a:t>
          </a:r>
        </a:p>
        <a:p>
          <a:r>
            <a:rPr lang="en-US" sz="2200" b="1" kern="1200" dirty="0">
              <a:solidFill>
                <a:srgbClr val="0070C0"/>
              </a:solidFill>
              <a:effectLst/>
              <a:latin typeface="Calibri" panose="020F0502020204030204"/>
              <a:ea typeface="+mn-ea"/>
              <a:cs typeface="Times New Roman" panose="02020603050405020304" pitchFamily="18" charset="0"/>
            </a:rPr>
            <a:t>HD </a:t>
          </a:r>
          <a:r>
            <a:rPr lang="en-US" sz="2200" b="1" kern="1200" dirty="0" err="1">
              <a:solidFill>
                <a:srgbClr val="0070C0"/>
              </a:solidFill>
              <a:effectLst/>
              <a:latin typeface="Calibri" panose="020F0502020204030204"/>
              <a:ea typeface="+mn-ea"/>
              <a:cs typeface="Times New Roman" panose="02020603050405020304" pitchFamily="18" charset="0"/>
            </a:rPr>
            <a:t>đánh</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giá</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theo</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bộ</a:t>
          </a:r>
          <a:r>
            <a:rPr lang="en-US" sz="2200" b="1" kern="1200">
              <a:solidFill>
                <a:srgbClr val="0070C0"/>
              </a:solidFill>
              <a:effectLst/>
              <a:latin typeface="Calibri" panose="020F0502020204030204"/>
              <a:ea typeface="+mn-ea"/>
              <a:cs typeface="Times New Roman" panose="02020603050405020304" pitchFamily="18" charset="0"/>
            </a:rPr>
            <a:t> TC</a:t>
          </a:r>
          <a:endParaRPr lang="en-US" sz="2200" b="1" kern="1200" dirty="0">
            <a:solidFill>
              <a:srgbClr val="0070C0"/>
            </a:solidFill>
            <a:effectLst/>
            <a:latin typeface="Calibri" panose="020F0502020204030204"/>
            <a:ea typeface="+mn-ea"/>
            <a:cs typeface="Times New Roman" panose="02020603050405020304" pitchFamily="18" charset="0"/>
          </a:endParaRPr>
        </a:p>
      </dgm:t>
    </dgm:pt>
    <dgm:pt modelId="{DE46C72A-9121-48F9-9102-82DC59A4C90A}" type="parTrans" cxnId="{F722FA28-38AC-4395-AC6E-898DE33A13ED}">
      <dgm:prSet/>
      <dgm:spPr/>
      <dgm:t>
        <a:bodyPr/>
        <a:lstStyle/>
        <a:p>
          <a:endParaRPr lang="en-US"/>
        </a:p>
      </dgm:t>
    </dgm:pt>
    <dgm:pt modelId="{D3FEA156-3B27-4CB7-8B57-E337ED78B380}" type="sibTrans" cxnId="{F722FA28-38AC-4395-AC6E-898DE33A13ED}">
      <dgm:prSet/>
      <dgm:spPr/>
      <dgm:t>
        <a:bodyPr/>
        <a:lstStyle/>
        <a:p>
          <a:endParaRPr lang="en-US"/>
        </a:p>
      </dgm:t>
    </dgm:pt>
    <dgm:pt modelId="{FEA3627E-C2C3-4A26-9BB3-BD26A0C79B3B}">
      <dgm:prSet phldrT="[Text]"/>
      <dgm:spPr/>
      <dgm:t>
        <a:bodyPr/>
        <a:lstStyle/>
        <a:p>
          <a:r>
            <a:rPr lang="en-US" b="1" dirty="0">
              <a:solidFill>
                <a:srgbClr val="FFFF00"/>
              </a:solidFill>
              <a:effectLst/>
              <a:latin typeface="+mn-lt"/>
              <a:cs typeface="Times New Roman" panose="02020603050405020304" pitchFamily="18" charset="0"/>
            </a:rPr>
            <a:t>768/QLCL-KĐCLGD, </a:t>
          </a:r>
          <a:r>
            <a:rPr lang="en-US" dirty="0"/>
            <a:t>20/4/2018, </a:t>
          </a:r>
          <a:r>
            <a:rPr lang="en-US" b="1" dirty="0">
              <a:solidFill>
                <a:schemeClr val="bg1"/>
              </a:solidFill>
              <a:effectLst/>
              <a:latin typeface="Calibri" panose="020F0502020204030204"/>
              <a:ea typeface="+mn-ea"/>
              <a:cs typeface="Times New Roman" panose="02020603050405020304" pitchFamily="18" charset="0"/>
            </a:rPr>
            <a:t>HD ĐG </a:t>
          </a:r>
          <a:r>
            <a:rPr lang="en-US" b="1" dirty="0" err="1">
              <a:solidFill>
                <a:schemeClr val="bg1"/>
              </a:solidFill>
              <a:effectLst/>
              <a:latin typeface="Calibri" panose="020F0502020204030204"/>
              <a:ea typeface="+mn-ea"/>
              <a:cs typeface="Times New Roman" panose="02020603050405020304" pitchFamily="18" charset="0"/>
            </a:rPr>
            <a:t>theo</a:t>
          </a:r>
          <a:r>
            <a:rPr lang="en-US" b="1" dirty="0">
              <a:solidFill>
                <a:schemeClr val="bg1"/>
              </a:solidFill>
              <a:effectLst/>
              <a:latin typeface="Calibri" panose="020F0502020204030204"/>
              <a:ea typeface="+mn-ea"/>
              <a:cs typeface="Times New Roman" panose="02020603050405020304" pitchFamily="18" charset="0"/>
            </a:rPr>
            <a:t> </a:t>
          </a:r>
          <a:r>
            <a:rPr lang="en-US" b="1" dirty="0" err="1">
              <a:solidFill>
                <a:schemeClr val="bg1"/>
              </a:solidFill>
              <a:effectLst/>
              <a:latin typeface="Calibri" panose="020F0502020204030204"/>
              <a:ea typeface="+mn-ea"/>
              <a:cs typeface="Times New Roman" panose="02020603050405020304" pitchFamily="18" charset="0"/>
            </a:rPr>
            <a:t>bộ</a:t>
          </a:r>
          <a:r>
            <a:rPr lang="en-US" b="1" dirty="0">
              <a:solidFill>
                <a:schemeClr val="bg1"/>
              </a:solidFill>
              <a:effectLst/>
              <a:latin typeface="Calibri" panose="020F0502020204030204"/>
              <a:ea typeface="+mn-ea"/>
              <a:cs typeface="Times New Roman" panose="02020603050405020304" pitchFamily="18" charset="0"/>
            </a:rPr>
            <a:t> TC </a:t>
          </a:r>
          <a:endParaRPr lang="en-US" dirty="0">
            <a:solidFill>
              <a:schemeClr val="bg1"/>
            </a:solidFill>
          </a:endParaRPr>
        </a:p>
      </dgm:t>
    </dgm:pt>
    <dgm:pt modelId="{091BC376-E691-4DF2-A27B-9D3C3E9C17D8}" type="parTrans" cxnId="{B065B7E9-9ADB-4204-9736-C01B4787BBAD}">
      <dgm:prSet/>
      <dgm:spPr/>
      <dgm:t>
        <a:bodyPr/>
        <a:lstStyle/>
        <a:p>
          <a:endParaRPr lang="en-US"/>
        </a:p>
      </dgm:t>
    </dgm:pt>
    <dgm:pt modelId="{5B039B9C-548A-46CF-AE79-65772E4949DB}" type="sibTrans" cxnId="{B065B7E9-9ADB-4204-9736-C01B4787BBAD}">
      <dgm:prSet/>
      <dgm:spPr/>
      <dgm:t>
        <a:bodyPr/>
        <a:lstStyle/>
        <a:p>
          <a:endParaRPr lang="en-US"/>
        </a:p>
      </dgm:t>
    </dgm:pt>
    <dgm:pt modelId="{513F469C-FA3A-465E-977A-AD6273D171FE}">
      <dgm:prSet phldrT="[Text]" custT="1"/>
      <dgm:spPr>
        <a:solidFill>
          <a:srgbClr val="FFFF00"/>
        </a:solidFill>
      </dgm:spPr>
      <dgm:t>
        <a:bodyPr/>
        <a:lstStyle/>
        <a:p>
          <a:r>
            <a:rPr lang="en-US" sz="2000" b="1" kern="1200" dirty="0">
              <a:solidFill>
                <a:srgbClr val="00B0F0"/>
              </a:solidFill>
              <a:effectLst/>
              <a:latin typeface="+mn-lt"/>
              <a:cs typeface="Times New Roman" panose="02020603050405020304" pitchFamily="18" charset="0"/>
            </a:rPr>
            <a:t>766/QLKH-KĐCLGD,2021, </a:t>
          </a:r>
          <a:r>
            <a:rPr lang="vi-VN" sz="2000" b="1" kern="1200" dirty="0">
              <a:solidFill>
                <a:srgbClr val="00B0F0"/>
              </a:solidFill>
              <a:effectLst/>
              <a:latin typeface="Calibri" panose="020F0502020204030204"/>
              <a:ea typeface="+mn-ea"/>
              <a:cs typeface="Times New Roman" panose="02020603050405020304" pitchFamily="18" charset="0"/>
            </a:rPr>
            <a:t>hướng dẫn </a:t>
          </a:r>
          <a:r>
            <a:rPr lang="en-US" sz="2000" b="1" kern="1200" dirty="0">
              <a:solidFill>
                <a:srgbClr val="00B0F0"/>
              </a:solidFill>
              <a:effectLst/>
              <a:latin typeface="Calibri" panose="020F0502020204030204"/>
              <a:ea typeface="+mn-ea"/>
              <a:cs typeface="Times New Roman" panose="02020603050405020304" pitchFamily="18" charset="0"/>
            </a:rPr>
            <a:t>TĐG </a:t>
          </a:r>
        </a:p>
        <a:p>
          <a:r>
            <a:rPr lang="en-US" sz="2000" b="1" kern="1200" dirty="0">
              <a:solidFill>
                <a:srgbClr val="00B0F0"/>
              </a:solidFill>
              <a:effectLst/>
              <a:latin typeface="Calibri" panose="020F0502020204030204"/>
              <a:ea typeface="+mn-ea"/>
              <a:cs typeface="Times New Roman" panose="02020603050405020304" pitchFamily="18" charset="0"/>
            </a:rPr>
            <a:t>CSGD ĐH</a:t>
          </a:r>
        </a:p>
      </dgm:t>
    </dgm:pt>
    <dgm:pt modelId="{02363D59-D29C-43F3-8529-975C600C4529}" type="parTrans" cxnId="{FDC89421-133E-4F4B-9A0C-7333F602370A}">
      <dgm:prSet/>
      <dgm:spPr/>
      <dgm:t>
        <a:bodyPr/>
        <a:lstStyle/>
        <a:p>
          <a:endParaRPr lang="en-US"/>
        </a:p>
      </dgm:t>
    </dgm:pt>
    <dgm:pt modelId="{9543F9A7-F8CD-4B81-B300-064758A0CA23}" type="sibTrans" cxnId="{FDC89421-133E-4F4B-9A0C-7333F602370A}">
      <dgm:prSet/>
      <dgm:spPr/>
      <dgm:t>
        <a:bodyPr/>
        <a:lstStyle/>
        <a:p>
          <a:endParaRPr lang="en-US"/>
        </a:p>
      </dgm:t>
    </dgm:pt>
    <dgm:pt modelId="{6C07D7FE-B1AB-4F9B-8D13-A3568800C384}" type="pres">
      <dgm:prSet presAssocID="{FFDFC92A-3243-4110-8507-B84CE5839F04}" presName="hierChild1" presStyleCnt="0">
        <dgm:presLayoutVars>
          <dgm:orgChart val="1"/>
          <dgm:chPref val="1"/>
          <dgm:dir/>
          <dgm:animOne val="branch"/>
          <dgm:animLvl val="lvl"/>
          <dgm:resizeHandles/>
        </dgm:presLayoutVars>
      </dgm:prSet>
      <dgm:spPr/>
      <dgm:t>
        <a:bodyPr/>
        <a:lstStyle/>
        <a:p>
          <a:endParaRPr lang="en-US"/>
        </a:p>
      </dgm:t>
    </dgm:pt>
    <dgm:pt modelId="{D805A0F5-72EA-43AC-B722-584A0FEC6E8A}" type="pres">
      <dgm:prSet presAssocID="{702F155C-20B0-4447-A448-C14BF9280736}" presName="hierRoot1" presStyleCnt="0">
        <dgm:presLayoutVars>
          <dgm:hierBranch val="init"/>
        </dgm:presLayoutVars>
      </dgm:prSet>
      <dgm:spPr/>
    </dgm:pt>
    <dgm:pt modelId="{A69F216E-BBEC-4DB1-A719-7D7897492378}" type="pres">
      <dgm:prSet presAssocID="{702F155C-20B0-4447-A448-C14BF9280736}" presName="rootComposite1" presStyleCnt="0"/>
      <dgm:spPr/>
    </dgm:pt>
    <dgm:pt modelId="{B77BC328-ABF4-4778-8545-E4B0BFCE9F16}" type="pres">
      <dgm:prSet presAssocID="{702F155C-20B0-4447-A448-C14BF9280736}" presName="rootText1" presStyleLbl="node0" presStyleIdx="0" presStyleCnt="1" custScaleX="253729" custScaleY="144332">
        <dgm:presLayoutVars>
          <dgm:chPref val="3"/>
        </dgm:presLayoutVars>
      </dgm:prSet>
      <dgm:spPr/>
      <dgm:t>
        <a:bodyPr/>
        <a:lstStyle/>
        <a:p>
          <a:endParaRPr lang="en-US"/>
        </a:p>
      </dgm:t>
    </dgm:pt>
    <dgm:pt modelId="{026792E7-CD63-4CCC-A39E-3CBE46422F15}" type="pres">
      <dgm:prSet presAssocID="{702F155C-20B0-4447-A448-C14BF9280736}" presName="rootConnector1" presStyleLbl="node1" presStyleIdx="0" presStyleCnt="0"/>
      <dgm:spPr/>
      <dgm:t>
        <a:bodyPr/>
        <a:lstStyle/>
        <a:p>
          <a:endParaRPr lang="en-US"/>
        </a:p>
      </dgm:t>
    </dgm:pt>
    <dgm:pt modelId="{9AB20D89-5CFF-4223-ACB4-D78E46245EE8}" type="pres">
      <dgm:prSet presAssocID="{702F155C-20B0-4447-A448-C14BF9280736}" presName="hierChild2" presStyleCnt="0"/>
      <dgm:spPr/>
    </dgm:pt>
    <dgm:pt modelId="{A7D05877-33EF-4D57-A9A4-17C9B3987E72}" type="pres">
      <dgm:prSet presAssocID="{DE46C72A-9121-48F9-9102-82DC59A4C90A}" presName="Name37" presStyleLbl="parChTrans1D2" presStyleIdx="0" presStyleCnt="4"/>
      <dgm:spPr/>
      <dgm:t>
        <a:bodyPr/>
        <a:lstStyle/>
        <a:p>
          <a:endParaRPr lang="en-US"/>
        </a:p>
      </dgm:t>
    </dgm:pt>
    <dgm:pt modelId="{AB938E17-4B23-4986-ABDC-6B701335EAD6}" type="pres">
      <dgm:prSet presAssocID="{7068194A-F686-4189-99E0-ED9FB99C5DE9}" presName="hierRoot2" presStyleCnt="0">
        <dgm:presLayoutVars>
          <dgm:hierBranch val="init"/>
        </dgm:presLayoutVars>
      </dgm:prSet>
      <dgm:spPr/>
    </dgm:pt>
    <dgm:pt modelId="{AA6BD11A-FADA-4BD0-88A9-B643083C0365}" type="pres">
      <dgm:prSet presAssocID="{7068194A-F686-4189-99E0-ED9FB99C5DE9}" presName="rootComposite" presStyleCnt="0"/>
      <dgm:spPr/>
    </dgm:pt>
    <dgm:pt modelId="{4D12CADE-4147-4782-AF23-8AB9AFE992E8}" type="pres">
      <dgm:prSet presAssocID="{7068194A-F686-4189-99E0-ED9FB99C5DE9}" presName="rootText" presStyleLbl="node2" presStyleIdx="0" presStyleCnt="3" custScaleX="148444">
        <dgm:presLayoutVars>
          <dgm:chPref val="3"/>
        </dgm:presLayoutVars>
      </dgm:prSet>
      <dgm:spPr/>
      <dgm:t>
        <a:bodyPr/>
        <a:lstStyle/>
        <a:p>
          <a:endParaRPr lang="en-US"/>
        </a:p>
      </dgm:t>
    </dgm:pt>
    <dgm:pt modelId="{CF49DE3F-F2DF-4F25-B692-81C444941267}" type="pres">
      <dgm:prSet presAssocID="{7068194A-F686-4189-99E0-ED9FB99C5DE9}" presName="rootConnector" presStyleLbl="node2" presStyleIdx="0" presStyleCnt="3"/>
      <dgm:spPr/>
      <dgm:t>
        <a:bodyPr/>
        <a:lstStyle/>
        <a:p>
          <a:endParaRPr lang="en-US"/>
        </a:p>
      </dgm:t>
    </dgm:pt>
    <dgm:pt modelId="{52D056B0-516E-4E0E-A275-425A334935FA}" type="pres">
      <dgm:prSet presAssocID="{7068194A-F686-4189-99E0-ED9FB99C5DE9}" presName="hierChild4" presStyleCnt="0"/>
      <dgm:spPr/>
    </dgm:pt>
    <dgm:pt modelId="{B6A3DBC6-FD67-4DA4-A07B-94D860857AE5}" type="pres">
      <dgm:prSet presAssocID="{7068194A-F686-4189-99E0-ED9FB99C5DE9}" presName="hierChild5" presStyleCnt="0"/>
      <dgm:spPr/>
    </dgm:pt>
    <dgm:pt modelId="{0EB98652-2423-4134-A008-06AA11177297}" type="pres">
      <dgm:prSet presAssocID="{091BC376-E691-4DF2-A27B-9D3C3E9C17D8}" presName="Name37" presStyleLbl="parChTrans1D2" presStyleIdx="1" presStyleCnt="4"/>
      <dgm:spPr/>
      <dgm:t>
        <a:bodyPr/>
        <a:lstStyle/>
        <a:p>
          <a:endParaRPr lang="en-US"/>
        </a:p>
      </dgm:t>
    </dgm:pt>
    <dgm:pt modelId="{9A25B517-2D05-41C6-8D4B-58334EBAACE8}" type="pres">
      <dgm:prSet presAssocID="{FEA3627E-C2C3-4A26-9BB3-BD26A0C79B3B}" presName="hierRoot2" presStyleCnt="0">
        <dgm:presLayoutVars>
          <dgm:hierBranch val="init"/>
        </dgm:presLayoutVars>
      </dgm:prSet>
      <dgm:spPr/>
    </dgm:pt>
    <dgm:pt modelId="{55D68FD8-3F45-41F3-B220-612320091D27}" type="pres">
      <dgm:prSet presAssocID="{FEA3627E-C2C3-4A26-9BB3-BD26A0C79B3B}" presName="rootComposite" presStyleCnt="0"/>
      <dgm:spPr/>
    </dgm:pt>
    <dgm:pt modelId="{E0D81147-0E78-42A5-BEB4-44870D153886}" type="pres">
      <dgm:prSet presAssocID="{FEA3627E-C2C3-4A26-9BB3-BD26A0C79B3B}" presName="rootText" presStyleLbl="node2" presStyleIdx="1" presStyleCnt="3" custScaleX="134946">
        <dgm:presLayoutVars>
          <dgm:chPref val="3"/>
        </dgm:presLayoutVars>
      </dgm:prSet>
      <dgm:spPr/>
      <dgm:t>
        <a:bodyPr/>
        <a:lstStyle/>
        <a:p>
          <a:endParaRPr lang="en-US"/>
        </a:p>
      </dgm:t>
    </dgm:pt>
    <dgm:pt modelId="{933F6404-64FC-4888-808E-6C1B05BF358F}" type="pres">
      <dgm:prSet presAssocID="{FEA3627E-C2C3-4A26-9BB3-BD26A0C79B3B}" presName="rootConnector" presStyleLbl="node2" presStyleIdx="1" presStyleCnt="3"/>
      <dgm:spPr/>
      <dgm:t>
        <a:bodyPr/>
        <a:lstStyle/>
        <a:p>
          <a:endParaRPr lang="en-US"/>
        </a:p>
      </dgm:t>
    </dgm:pt>
    <dgm:pt modelId="{CB9929C2-704C-4644-95A3-76D8F7670FD7}" type="pres">
      <dgm:prSet presAssocID="{FEA3627E-C2C3-4A26-9BB3-BD26A0C79B3B}" presName="hierChild4" presStyleCnt="0"/>
      <dgm:spPr/>
    </dgm:pt>
    <dgm:pt modelId="{7E1D2EF1-4B83-48B4-87C4-8F4E560EC8F8}" type="pres">
      <dgm:prSet presAssocID="{FEA3627E-C2C3-4A26-9BB3-BD26A0C79B3B}" presName="hierChild5" presStyleCnt="0"/>
      <dgm:spPr/>
    </dgm:pt>
    <dgm:pt modelId="{7CF01A06-AC07-4F14-BBBD-F98602B9FD48}" type="pres">
      <dgm:prSet presAssocID="{02363D59-D29C-43F3-8529-975C600C4529}" presName="Name37" presStyleLbl="parChTrans1D2" presStyleIdx="2" presStyleCnt="4"/>
      <dgm:spPr/>
      <dgm:t>
        <a:bodyPr/>
        <a:lstStyle/>
        <a:p>
          <a:endParaRPr lang="en-US"/>
        </a:p>
      </dgm:t>
    </dgm:pt>
    <dgm:pt modelId="{A15E36DE-3245-42C4-A21C-4C03D80DB2EC}" type="pres">
      <dgm:prSet presAssocID="{513F469C-FA3A-465E-977A-AD6273D171FE}" presName="hierRoot2" presStyleCnt="0">
        <dgm:presLayoutVars>
          <dgm:hierBranch val="init"/>
        </dgm:presLayoutVars>
      </dgm:prSet>
      <dgm:spPr/>
    </dgm:pt>
    <dgm:pt modelId="{1A603FBF-A198-4F5F-99CB-9EC5AEAD845D}" type="pres">
      <dgm:prSet presAssocID="{513F469C-FA3A-465E-977A-AD6273D171FE}" presName="rootComposite" presStyleCnt="0"/>
      <dgm:spPr/>
    </dgm:pt>
    <dgm:pt modelId="{83141FAB-8C88-44ED-8221-840554040888}" type="pres">
      <dgm:prSet presAssocID="{513F469C-FA3A-465E-977A-AD6273D171FE}" presName="rootText" presStyleLbl="node2" presStyleIdx="2" presStyleCnt="3" custScaleX="125081" custLinFactNeighborX="17479" custLinFactNeighborY="-1705">
        <dgm:presLayoutVars>
          <dgm:chPref val="3"/>
        </dgm:presLayoutVars>
      </dgm:prSet>
      <dgm:spPr/>
      <dgm:t>
        <a:bodyPr/>
        <a:lstStyle/>
        <a:p>
          <a:endParaRPr lang="en-US"/>
        </a:p>
      </dgm:t>
    </dgm:pt>
    <dgm:pt modelId="{42C382A8-A0AD-486D-9709-445EDD827D94}" type="pres">
      <dgm:prSet presAssocID="{513F469C-FA3A-465E-977A-AD6273D171FE}" presName="rootConnector" presStyleLbl="node2" presStyleIdx="2" presStyleCnt="3"/>
      <dgm:spPr/>
      <dgm:t>
        <a:bodyPr/>
        <a:lstStyle/>
        <a:p>
          <a:endParaRPr lang="en-US"/>
        </a:p>
      </dgm:t>
    </dgm:pt>
    <dgm:pt modelId="{58E6612B-0E10-4756-A0DC-1C90EDEEFC66}" type="pres">
      <dgm:prSet presAssocID="{513F469C-FA3A-465E-977A-AD6273D171FE}" presName="hierChild4" presStyleCnt="0"/>
      <dgm:spPr/>
    </dgm:pt>
    <dgm:pt modelId="{C9AAAA02-8736-44B0-959D-930785EA00BA}" type="pres">
      <dgm:prSet presAssocID="{513F469C-FA3A-465E-977A-AD6273D171FE}" presName="hierChild5" presStyleCnt="0"/>
      <dgm:spPr/>
    </dgm:pt>
    <dgm:pt modelId="{FD22CDE9-FBFB-4202-8359-0B5D89DB3242}" type="pres">
      <dgm:prSet presAssocID="{702F155C-20B0-4447-A448-C14BF9280736}" presName="hierChild3" presStyleCnt="0"/>
      <dgm:spPr/>
    </dgm:pt>
    <dgm:pt modelId="{ED335423-B2E5-4972-8145-C22FA8936CD2}" type="pres">
      <dgm:prSet presAssocID="{E808E6DF-ECDF-403E-9F8C-2FDF7AD4CD8F}" presName="Name111" presStyleLbl="parChTrans1D2" presStyleIdx="3" presStyleCnt="4"/>
      <dgm:spPr/>
      <dgm:t>
        <a:bodyPr/>
        <a:lstStyle/>
        <a:p>
          <a:endParaRPr lang="en-US"/>
        </a:p>
      </dgm:t>
    </dgm:pt>
    <dgm:pt modelId="{D7E155A9-F621-479B-93F7-23D3C95C39C5}" type="pres">
      <dgm:prSet presAssocID="{43AD508E-7022-4E40-BDCE-F7204ADD5563}" presName="hierRoot3" presStyleCnt="0">
        <dgm:presLayoutVars>
          <dgm:hierBranch val="init"/>
        </dgm:presLayoutVars>
      </dgm:prSet>
      <dgm:spPr/>
    </dgm:pt>
    <dgm:pt modelId="{975CC0A5-4196-40F3-BCF7-BE664822F3A0}" type="pres">
      <dgm:prSet presAssocID="{43AD508E-7022-4E40-BDCE-F7204ADD5563}" presName="rootComposite3" presStyleCnt="0"/>
      <dgm:spPr/>
    </dgm:pt>
    <dgm:pt modelId="{56ED5D4A-B5E5-436C-B93B-14E077FE796E}" type="pres">
      <dgm:prSet presAssocID="{43AD508E-7022-4E40-BDCE-F7204ADD5563}" presName="rootText3" presStyleLbl="asst1" presStyleIdx="0" presStyleCnt="1" custScaleX="146949" custScaleY="91018">
        <dgm:presLayoutVars>
          <dgm:chPref val="3"/>
        </dgm:presLayoutVars>
      </dgm:prSet>
      <dgm:spPr/>
      <dgm:t>
        <a:bodyPr/>
        <a:lstStyle/>
        <a:p>
          <a:endParaRPr lang="en-US"/>
        </a:p>
      </dgm:t>
    </dgm:pt>
    <dgm:pt modelId="{8E5CCA38-1581-47A9-BED8-381B2927FF87}" type="pres">
      <dgm:prSet presAssocID="{43AD508E-7022-4E40-BDCE-F7204ADD5563}" presName="rootConnector3" presStyleLbl="asst1" presStyleIdx="0" presStyleCnt="1"/>
      <dgm:spPr/>
      <dgm:t>
        <a:bodyPr/>
        <a:lstStyle/>
        <a:p>
          <a:endParaRPr lang="en-US"/>
        </a:p>
      </dgm:t>
    </dgm:pt>
    <dgm:pt modelId="{229793CE-D073-4AB1-B336-46BA25F4CDBC}" type="pres">
      <dgm:prSet presAssocID="{43AD508E-7022-4E40-BDCE-F7204ADD5563}" presName="hierChild6" presStyleCnt="0"/>
      <dgm:spPr/>
    </dgm:pt>
    <dgm:pt modelId="{D8F0D6C6-5417-4520-AF9D-26A39163014C}" type="pres">
      <dgm:prSet presAssocID="{43AD508E-7022-4E40-BDCE-F7204ADD5563}" presName="hierChild7" presStyleCnt="0"/>
      <dgm:spPr/>
    </dgm:pt>
  </dgm:ptLst>
  <dgm:cxnLst>
    <dgm:cxn modelId="{C451D025-EFA3-4FBE-BF5C-EC314FF569CD}" type="presOf" srcId="{02363D59-D29C-43F3-8529-975C600C4529}" destId="{7CF01A06-AC07-4F14-BBBD-F98602B9FD48}" srcOrd="0" destOrd="0" presId="urn:microsoft.com/office/officeart/2005/8/layout/orgChart1"/>
    <dgm:cxn modelId="{7F94ADED-0A03-4A87-A4D6-ACA1AAC528C2}" type="presOf" srcId="{DE46C72A-9121-48F9-9102-82DC59A4C90A}" destId="{A7D05877-33EF-4D57-A9A4-17C9B3987E72}" srcOrd="0" destOrd="0" presId="urn:microsoft.com/office/officeart/2005/8/layout/orgChart1"/>
    <dgm:cxn modelId="{212AD67F-A89F-444E-ADD8-23F6E4CA931A}" type="presOf" srcId="{43AD508E-7022-4E40-BDCE-F7204ADD5563}" destId="{56ED5D4A-B5E5-436C-B93B-14E077FE796E}" srcOrd="0" destOrd="0" presId="urn:microsoft.com/office/officeart/2005/8/layout/orgChart1"/>
    <dgm:cxn modelId="{B065B7E9-9ADB-4204-9736-C01B4787BBAD}" srcId="{702F155C-20B0-4447-A448-C14BF9280736}" destId="{FEA3627E-C2C3-4A26-9BB3-BD26A0C79B3B}" srcOrd="2" destOrd="0" parTransId="{091BC376-E691-4DF2-A27B-9D3C3E9C17D8}" sibTransId="{5B039B9C-548A-46CF-AE79-65772E4949DB}"/>
    <dgm:cxn modelId="{BFBCABBA-AD6C-433C-BA9F-BCB2E789BB50}" type="presOf" srcId="{E808E6DF-ECDF-403E-9F8C-2FDF7AD4CD8F}" destId="{ED335423-B2E5-4972-8145-C22FA8936CD2}" srcOrd="0" destOrd="0" presId="urn:microsoft.com/office/officeart/2005/8/layout/orgChart1"/>
    <dgm:cxn modelId="{F722FA28-38AC-4395-AC6E-898DE33A13ED}" srcId="{702F155C-20B0-4447-A448-C14BF9280736}" destId="{7068194A-F686-4189-99E0-ED9FB99C5DE9}" srcOrd="1" destOrd="0" parTransId="{DE46C72A-9121-48F9-9102-82DC59A4C90A}" sibTransId="{D3FEA156-3B27-4CB7-8B57-E337ED78B380}"/>
    <dgm:cxn modelId="{FDC89421-133E-4F4B-9A0C-7333F602370A}" srcId="{702F155C-20B0-4447-A448-C14BF9280736}" destId="{513F469C-FA3A-465E-977A-AD6273D171FE}" srcOrd="3" destOrd="0" parTransId="{02363D59-D29C-43F3-8529-975C600C4529}" sibTransId="{9543F9A7-F8CD-4B81-B300-064758A0CA23}"/>
    <dgm:cxn modelId="{06A92654-D59F-4379-B6C3-053855AA25E5}" type="presOf" srcId="{513F469C-FA3A-465E-977A-AD6273D171FE}" destId="{83141FAB-8C88-44ED-8221-840554040888}" srcOrd="0" destOrd="0" presId="urn:microsoft.com/office/officeart/2005/8/layout/orgChart1"/>
    <dgm:cxn modelId="{BF2EDCD8-9B1F-4F71-A118-E3D7F5955952}" type="presOf" srcId="{FFDFC92A-3243-4110-8507-B84CE5839F04}" destId="{6C07D7FE-B1AB-4F9B-8D13-A3568800C384}" srcOrd="0" destOrd="0" presId="urn:microsoft.com/office/officeart/2005/8/layout/orgChart1"/>
    <dgm:cxn modelId="{A87599FC-0435-4782-9190-BC73BD2D365F}" type="presOf" srcId="{FEA3627E-C2C3-4A26-9BB3-BD26A0C79B3B}" destId="{E0D81147-0E78-42A5-BEB4-44870D153886}" srcOrd="0" destOrd="0" presId="urn:microsoft.com/office/officeart/2005/8/layout/orgChart1"/>
    <dgm:cxn modelId="{CE296701-C30F-4568-B0B2-91CDC57BEC28}" type="presOf" srcId="{513F469C-FA3A-465E-977A-AD6273D171FE}" destId="{42C382A8-A0AD-486D-9709-445EDD827D94}" srcOrd="1" destOrd="0" presId="urn:microsoft.com/office/officeart/2005/8/layout/orgChart1"/>
    <dgm:cxn modelId="{76BD2691-1A24-4341-8BE7-F6F84A7575B8}" type="presOf" srcId="{702F155C-20B0-4447-A448-C14BF9280736}" destId="{026792E7-CD63-4CCC-A39E-3CBE46422F15}" srcOrd="1" destOrd="0" presId="urn:microsoft.com/office/officeart/2005/8/layout/orgChart1"/>
    <dgm:cxn modelId="{DBEAE92C-96EF-42E7-AEAA-EC21FA96FCB5}" type="presOf" srcId="{7068194A-F686-4189-99E0-ED9FB99C5DE9}" destId="{4D12CADE-4147-4782-AF23-8AB9AFE992E8}" srcOrd="0" destOrd="0" presId="urn:microsoft.com/office/officeart/2005/8/layout/orgChart1"/>
    <dgm:cxn modelId="{88A7511A-C822-4A8D-972D-CB2760A864FE}" type="presOf" srcId="{43AD508E-7022-4E40-BDCE-F7204ADD5563}" destId="{8E5CCA38-1581-47A9-BED8-381B2927FF87}" srcOrd="1" destOrd="0" presId="urn:microsoft.com/office/officeart/2005/8/layout/orgChart1"/>
    <dgm:cxn modelId="{E59C8FEB-86C0-49F5-9417-EDE95DE98FCE}" srcId="{FFDFC92A-3243-4110-8507-B84CE5839F04}" destId="{702F155C-20B0-4447-A448-C14BF9280736}" srcOrd="0" destOrd="0" parTransId="{F270EAF6-329B-4FC4-AD86-41A054C8830F}" sibTransId="{EC8CF6D9-73AC-4369-81BB-CB8790DA4C7A}"/>
    <dgm:cxn modelId="{F33AAE13-0AA0-493D-B70F-760F0D4F716A}" type="presOf" srcId="{7068194A-F686-4189-99E0-ED9FB99C5DE9}" destId="{CF49DE3F-F2DF-4F25-B692-81C444941267}" srcOrd="1" destOrd="0" presId="urn:microsoft.com/office/officeart/2005/8/layout/orgChart1"/>
    <dgm:cxn modelId="{B876F5D1-BCD7-483C-A488-C5C59A4581FD}" srcId="{702F155C-20B0-4447-A448-C14BF9280736}" destId="{43AD508E-7022-4E40-BDCE-F7204ADD5563}" srcOrd="0" destOrd="0" parTransId="{E808E6DF-ECDF-403E-9F8C-2FDF7AD4CD8F}" sibTransId="{82C4069A-7093-48D2-9012-39733142AE1E}"/>
    <dgm:cxn modelId="{6497071E-1EE6-4DDA-A9B0-CEE3BC8908A2}" type="presOf" srcId="{702F155C-20B0-4447-A448-C14BF9280736}" destId="{B77BC328-ABF4-4778-8545-E4B0BFCE9F16}" srcOrd="0" destOrd="0" presId="urn:microsoft.com/office/officeart/2005/8/layout/orgChart1"/>
    <dgm:cxn modelId="{B5FD4BCF-90D3-434E-A79E-DA2563882396}" type="presOf" srcId="{091BC376-E691-4DF2-A27B-9D3C3E9C17D8}" destId="{0EB98652-2423-4134-A008-06AA11177297}" srcOrd="0" destOrd="0" presId="urn:microsoft.com/office/officeart/2005/8/layout/orgChart1"/>
    <dgm:cxn modelId="{5D685D58-5281-43B4-866A-0FF9499F97E6}" type="presOf" srcId="{FEA3627E-C2C3-4A26-9BB3-BD26A0C79B3B}" destId="{933F6404-64FC-4888-808E-6C1B05BF358F}" srcOrd="1" destOrd="0" presId="urn:microsoft.com/office/officeart/2005/8/layout/orgChart1"/>
    <dgm:cxn modelId="{05FE4A25-8673-4998-AF50-604B1EA38303}" type="presParOf" srcId="{6C07D7FE-B1AB-4F9B-8D13-A3568800C384}" destId="{D805A0F5-72EA-43AC-B722-584A0FEC6E8A}" srcOrd="0" destOrd="0" presId="urn:microsoft.com/office/officeart/2005/8/layout/orgChart1"/>
    <dgm:cxn modelId="{2A52AFF0-61E5-4B72-AE7A-FF79E89CEEE8}" type="presParOf" srcId="{D805A0F5-72EA-43AC-B722-584A0FEC6E8A}" destId="{A69F216E-BBEC-4DB1-A719-7D7897492378}" srcOrd="0" destOrd="0" presId="urn:microsoft.com/office/officeart/2005/8/layout/orgChart1"/>
    <dgm:cxn modelId="{7956EF72-F3A7-49AF-8191-B870B4593193}" type="presParOf" srcId="{A69F216E-BBEC-4DB1-A719-7D7897492378}" destId="{B77BC328-ABF4-4778-8545-E4B0BFCE9F16}" srcOrd="0" destOrd="0" presId="urn:microsoft.com/office/officeart/2005/8/layout/orgChart1"/>
    <dgm:cxn modelId="{1E5756C9-A049-4262-AAE5-38E0ECA01356}" type="presParOf" srcId="{A69F216E-BBEC-4DB1-A719-7D7897492378}" destId="{026792E7-CD63-4CCC-A39E-3CBE46422F15}" srcOrd="1" destOrd="0" presId="urn:microsoft.com/office/officeart/2005/8/layout/orgChart1"/>
    <dgm:cxn modelId="{5552C410-A2B8-4EDF-AC15-1F3EA5FDC842}" type="presParOf" srcId="{D805A0F5-72EA-43AC-B722-584A0FEC6E8A}" destId="{9AB20D89-5CFF-4223-ACB4-D78E46245EE8}" srcOrd="1" destOrd="0" presId="urn:microsoft.com/office/officeart/2005/8/layout/orgChart1"/>
    <dgm:cxn modelId="{BBD91681-EDE6-47B2-867F-863AD21EC355}" type="presParOf" srcId="{9AB20D89-5CFF-4223-ACB4-D78E46245EE8}" destId="{A7D05877-33EF-4D57-A9A4-17C9B3987E72}" srcOrd="0" destOrd="0" presId="urn:microsoft.com/office/officeart/2005/8/layout/orgChart1"/>
    <dgm:cxn modelId="{F5697AF4-8564-4ECF-9329-44FD8CC4116E}" type="presParOf" srcId="{9AB20D89-5CFF-4223-ACB4-D78E46245EE8}" destId="{AB938E17-4B23-4986-ABDC-6B701335EAD6}" srcOrd="1" destOrd="0" presId="urn:microsoft.com/office/officeart/2005/8/layout/orgChart1"/>
    <dgm:cxn modelId="{B749DD75-1A7F-4BBF-9BEC-456F648A9E72}" type="presParOf" srcId="{AB938E17-4B23-4986-ABDC-6B701335EAD6}" destId="{AA6BD11A-FADA-4BD0-88A9-B643083C0365}" srcOrd="0" destOrd="0" presId="urn:microsoft.com/office/officeart/2005/8/layout/orgChart1"/>
    <dgm:cxn modelId="{EEFB9A48-2AF2-4E83-8BFC-D68D5E5B3616}" type="presParOf" srcId="{AA6BD11A-FADA-4BD0-88A9-B643083C0365}" destId="{4D12CADE-4147-4782-AF23-8AB9AFE992E8}" srcOrd="0" destOrd="0" presId="urn:microsoft.com/office/officeart/2005/8/layout/orgChart1"/>
    <dgm:cxn modelId="{4E74ED32-E2F4-4706-A7F7-198A7D8FD3B4}" type="presParOf" srcId="{AA6BD11A-FADA-4BD0-88A9-B643083C0365}" destId="{CF49DE3F-F2DF-4F25-B692-81C444941267}" srcOrd="1" destOrd="0" presId="urn:microsoft.com/office/officeart/2005/8/layout/orgChart1"/>
    <dgm:cxn modelId="{E24E7F31-BEBA-48BD-A40C-41B5D5AEEB75}" type="presParOf" srcId="{AB938E17-4B23-4986-ABDC-6B701335EAD6}" destId="{52D056B0-516E-4E0E-A275-425A334935FA}" srcOrd="1" destOrd="0" presId="urn:microsoft.com/office/officeart/2005/8/layout/orgChart1"/>
    <dgm:cxn modelId="{2DEA3F50-6168-43DA-96BE-15579D78A471}" type="presParOf" srcId="{AB938E17-4B23-4986-ABDC-6B701335EAD6}" destId="{B6A3DBC6-FD67-4DA4-A07B-94D860857AE5}" srcOrd="2" destOrd="0" presId="urn:microsoft.com/office/officeart/2005/8/layout/orgChart1"/>
    <dgm:cxn modelId="{12E06E37-A235-46B5-8746-CCDF13230294}" type="presParOf" srcId="{9AB20D89-5CFF-4223-ACB4-D78E46245EE8}" destId="{0EB98652-2423-4134-A008-06AA11177297}" srcOrd="2" destOrd="0" presId="urn:microsoft.com/office/officeart/2005/8/layout/orgChart1"/>
    <dgm:cxn modelId="{68F93F0A-E439-4FC9-868E-3C070D7AB255}" type="presParOf" srcId="{9AB20D89-5CFF-4223-ACB4-D78E46245EE8}" destId="{9A25B517-2D05-41C6-8D4B-58334EBAACE8}" srcOrd="3" destOrd="0" presId="urn:microsoft.com/office/officeart/2005/8/layout/orgChart1"/>
    <dgm:cxn modelId="{2F983D6B-2C88-4FB2-9A14-ACF85E005BA3}" type="presParOf" srcId="{9A25B517-2D05-41C6-8D4B-58334EBAACE8}" destId="{55D68FD8-3F45-41F3-B220-612320091D27}" srcOrd="0" destOrd="0" presId="urn:microsoft.com/office/officeart/2005/8/layout/orgChart1"/>
    <dgm:cxn modelId="{92CC9F2D-6647-41D8-A320-C86840FF3D57}" type="presParOf" srcId="{55D68FD8-3F45-41F3-B220-612320091D27}" destId="{E0D81147-0E78-42A5-BEB4-44870D153886}" srcOrd="0" destOrd="0" presId="urn:microsoft.com/office/officeart/2005/8/layout/orgChart1"/>
    <dgm:cxn modelId="{12CE144D-FE0F-4B9E-B8A8-2729E7274CFF}" type="presParOf" srcId="{55D68FD8-3F45-41F3-B220-612320091D27}" destId="{933F6404-64FC-4888-808E-6C1B05BF358F}" srcOrd="1" destOrd="0" presId="urn:microsoft.com/office/officeart/2005/8/layout/orgChart1"/>
    <dgm:cxn modelId="{FDE55FC0-FC63-40E6-962A-564C71798CBB}" type="presParOf" srcId="{9A25B517-2D05-41C6-8D4B-58334EBAACE8}" destId="{CB9929C2-704C-4644-95A3-76D8F7670FD7}" srcOrd="1" destOrd="0" presId="urn:microsoft.com/office/officeart/2005/8/layout/orgChart1"/>
    <dgm:cxn modelId="{46A77923-B045-43AE-811D-D66BB91B3003}" type="presParOf" srcId="{9A25B517-2D05-41C6-8D4B-58334EBAACE8}" destId="{7E1D2EF1-4B83-48B4-87C4-8F4E560EC8F8}" srcOrd="2" destOrd="0" presId="urn:microsoft.com/office/officeart/2005/8/layout/orgChart1"/>
    <dgm:cxn modelId="{686F6093-A33B-48F4-AE26-805D37AEAF1E}" type="presParOf" srcId="{9AB20D89-5CFF-4223-ACB4-D78E46245EE8}" destId="{7CF01A06-AC07-4F14-BBBD-F98602B9FD48}" srcOrd="4" destOrd="0" presId="urn:microsoft.com/office/officeart/2005/8/layout/orgChart1"/>
    <dgm:cxn modelId="{CA612AA6-9376-48CC-B761-86A70254D9FB}" type="presParOf" srcId="{9AB20D89-5CFF-4223-ACB4-D78E46245EE8}" destId="{A15E36DE-3245-42C4-A21C-4C03D80DB2EC}" srcOrd="5" destOrd="0" presId="urn:microsoft.com/office/officeart/2005/8/layout/orgChart1"/>
    <dgm:cxn modelId="{93396328-DD49-4B3C-9629-8A481C7057A9}" type="presParOf" srcId="{A15E36DE-3245-42C4-A21C-4C03D80DB2EC}" destId="{1A603FBF-A198-4F5F-99CB-9EC5AEAD845D}" srcOrd="0" destOrd="0" presId="urn:microsoft.com/office/officeart/2005/8/layout/orgChart1"/>
    <dgm:cxn modelId="{8770C363-AE90-4D77-84E3-347D6003CB55}" type="presParOf" srcId="{1A603FBF-A198-4F5F-99CB-9EC5AEAD845D}" destId="{83141FAB-8C88-44ED-8221-840554040888}" srcOrd="0" destOrd="0" presId="urn:microsoft.com/office/officeart/2005/8/layout/orgChart1"/>
    <dgm:cxn modelId="{1B98DA42-5FED-497D-892D-9962464F34EF}" type="presParOf" srcId="{1A603FBF-A198-4F5F-99CB-9EC5AEAD845D}" destId="{42C382A8-A0AD-486D-9709-445EDD827D94}" srcOrd="1" destOrd="0" presId="urn:microsoft.com/office/officeart/2005/8/layout/orgChart1"/>
    <dgm:cxn modelId="{CA3C156C-035C-463D-83C0-E9DFED71AF31}" type="presParOf" srcId="{A15E36DE-3245-42C4-A21C-4C03D80DB2EC}" destId="{58E6612B-0E10-4756-A0DC-1C90EDEEFC66}" srcOrd="1" destOrd="0" presId="urn:microsoft.com/office/officeart/2005/8/layout/orgChart1"/>
    <dgm:cxn modelId="{CF3BD66F-19C3-4D45-BF0A-E8A7F1027F08}" type="presParOf" srcId="{A15E36DE-3245-42C4-A21C-4C03D80DB2EC}" destId="{C9AAAA02-8736-44B0-959D-930785EA00BA}" srcOrd="2" destOrd="0" presId="urn:microsoft.com/office/officeart/2005/8/layout/orgChart1"/>
    <dgm:cxn modelId="{4216DCDA-C65B-412B-89F2-A89949D9E0F9}" type="presParOf" srcId="{D805A0F5-72EA-43AC-B722-584A0FEC6E8A}" destId="{FD22CDE9-FBFB-4202-8359-0B5D89DB3242}" srcOrd="2" destOrd="0" presId="urn:microsoft.com/office/officeart/2005/8/layout/orgChart1"/>
    <dgm:cxn modelId="{4EFC1C15-FAC2-4D2D-82C0-7E5AF499365D}" type="presParOf" srcId="{FD22CDE9-FBFB-4202-8359-0B5D89DB3242}" destId="{ED335423-B2E5-4972-8145-C22FA8936CD2}" srcOrd="0" destOrd="0" presId="urn:microsoft.com/office/officeart/2005/8/layout/orgChart1"/>
    <dgm:cxn modelId="{EC9AF47A-2CE5-4AC2-81B8-FEDD618874B2}" type="presParOf" srcId="{FD22CDE9-FBFB-4202-8359-0B5D89DB3242}" destId="{D7E155A9-F621-479B-93F7-23D3C95C39C5}" srcOrd="1" destOrd="0" presId="urn:microsoft.com/office/officeart/2005/8/layout/orgChart1"/>
    <dgm:cxn modelId="{BC07909F-C624-4591-A393-ADC9EB89FC73}" type="presParOf" srcId="{D7E155A9-F621-479B-93F7-23D3C95C39C5}" destId="{975CC0A5-4196-40F3-BCF7-BE664822F3A0}" srcOrd="0" destOrd="0" presId="urn:microsoft.com/office/officeart/2005/8/layout/orgChart1"/>
    <dgm:cxn modelId="{F202086C-E9C0-49D5-AFF7-0555C45BE887}" type="presParOf" srcId="{975CC0A5-4196-40F3-BCF7-BE664822F3A0}" destId="{56ED5D4A-B5E5-436C-B93B-14E077FE796E}" srcOrd="0" destOrd="0" presId="urn:microsoft.com/office/officeart/2005/8/layout/orgChart1"/>
    <dgm:cxn modelId="{1E8FDC2C-D526-404D-8275-F0A094A6C964}" type="presParOf" srcId="{975CC0A5-4196-40F3-BCF7-BE664822F3A0}" destId="{8E5CCA38-1581-47A9-BED8-381B2927FF87}" srcOrd="1" destOrd="0" presId="urn:microsoft.com/office/officeart/2005/8/layout/orgChart1"/>
    <dgm:cxn modelId="{322AACBC-B7FC-4D42-B152-CB2DBE1BBAA7}" type="presParOf" srcId="{D7E155A9-F621-479B-93F7-23D3C95C39C5}" destId="{229793CE-D073-4AB1-B336-46BA25F4CDBC}" srcOrd="1" destOrd="0" presId="urn:microsoft.com/office/officeart/2005/8/layout/orgChart1"/>
    <dgm:cxn modelId="{FE4B85EB-94F7-4E86-8ABD-39DFCF04850B}" type="presParOf" srcId="{D7E155A9-F621-479B-93F7-23D3C95C39C5}" destId="{D8F0D6C6-5417-4520-AF9D-26A39163014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CDBAD2-3207-441A-901F-08B50E42153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FB06D7D0-C79B-4599-8FD2-96D019DF58B5}">
      <dgm:prSet/>
      <dgm:spPr/>
      <dgm:t>
        <a:bodyPr/>
        <a:lstStyle/>
        <a:p>
          <a:r>
            <a:rPr lang="en-US" dirty="0"/>
            <a:t>NĐ 73/2012/NĐ-CP </a:t>
          </a:r>
          <a:r>
            <a:rPr lang="en-US" dirty="0" err="1"/>
            <a:t>ngày</a:t>
          </a:r>
          <a:r>
            <a:rPr lang="en-US" dirty="0"/>
            <a:t> 26/9/2012, </a:t>
          </a:r>
          <a:r>
            <a:rPr lang="en-US" dirty="0" err="1"/>
            <a:t>Quy</a:t>
          </a:r>
          <a:r>
            <a:rPr lang="en-US" dirty="0"/>
            <a:t> </a:t>
          </a:r>
          <a:r>
            <a:rPr lang="en-US" dirty="0" err="1"/>
            <a:t>định</a:t>
          </a:r>
          <a:r>
            <a:rPr lang="en-US" dirty="0"/>
            <a:t> </a:t>
          </a:r>
          <a:r>
            <a:rPr lang="en-US" dirty="0" err="1"/>
            <a:t>về</a:t>
          </a:r>
          <a:r>
            <a:rPr lang="en-US" dirty="0"/>
            <a:t> </a:t>
          </a:r>
          <a:r>
            <a:rPr lang="en-US" dirty="0" err="1"/>
            <a:t>hợp</a:t>
          </a:r>
          <a:r>
            <a:rPr lang="en-US" dirty="0"/>
            <a:t> </a:t>
          </a:r>
          <a:r>
            <a:rPr lang="en-US" dirty="0" err="1"/>
            <a:t>tác</a:t>
          </a:r>
          <a:r>
            <a:rPr lang="en-US" dirty="0"/>
            <a:t>, </a:t>
          </a:r>
          <a:r>
            <a:rPr lang="en-US" dirty="0" err="1"/>
            <a:t>đầu</a:t>
          </a:r>
          <a:r>
            <a:rPr lang="en-US" dirty="0"/>
            <a:t> </a:t>
          </a:r>
          <a:r>
            <a:rPr lang="en-US" dirty="0" err="1"/>
            <a:t>tư</a:t>
          </a:r>
          <a:r>
            <a:rPr lang="en-US" dirty="0"/>
            <a:t> </a:t>
          </a:r>
          <a:r>
            <a:rPr lang="en-US" dirty="0" err="1"/>
            <a:t>của</a:t>
          </a:r>
          <a:r>
            <a:rPr lang="en-US" dirty="0"/>
            <a:t> </a:t>
          </a:r>
          <a:r>
            <a:rPr lang="en-US" dirty="0" err="1"/>
            <a:t>nước</a:t>
          </a:r>
          <a:r>
            <a:rPr lang="en-US" dirty="0"/>
            <a:t> </a:t>
          </a:r>
          <a:r>
            <a:rPr lang="en-US" dirty="0" err="1"/>
            <a:t>ngoài</a:t>
          </a:r>
          <a:r>
            <a:rPr lang="en-US" dirty="0"/>
            <a:t> </a:t>
          </a:r>
          <a:r>
            <a:rPr lang="en-US" dirty="0" err="1"/>
            <a:t>trong</a:t>
          </a:r>
          <a:r>
            <a:rPr lang="en-US" dirty="0"/>
            <a:t> </a:t>
          </a:r>
          <a:r>
            <a:rPr lang="en-US" dirty="0" err="1"/>
            <a:t>lĩnh</a:t>
          </a:r>
          <a:r>
            <a:rPr lang="en-US" dirty="0"/>
            <a:t> </a:t>
          </a:r>
          <a:r>
            <a:rPr lang="en-US" dirty="0" err="1"/>
            <a:t>vực</a:t>
          </a:r>
          <a:r>
            <a:rPr lang="en-US" dirty="0"/>
            <a:t> </a:t>
          </a:r>
          <a:r>
            <a:rPr lang="en-US" dirty="0" err="1"/>
            <a:t>giáo</a:t>
          </a:r>
          <a:r>
            <a:rPr lang="en-US" dirty="0"/>
            <a:t> </a:t>
          </a:r>
          <a:r>
            <a:rPr lang="en-US" dirty="0" err="1"/>
            <a:t>dục</a:t>
          </a:r>
          <a:r>
            <a:rPr lang="en-US" dirty="0"/>
            <a:t> </a:t>
          </a:r>
        </a:p>
      </dgm:t>
    </dgm:pt>
    <dgm:pt modelId="{748D1C58-9EAA-4E5C-9F48-D79D9B6C6A12}" type="parTrans" cxnId="{601AC8E4-7E5A-48E2-9BC6-648F30381C14}">
      <dgm:prSet/>
      <dgm:spPr/>
      <dgm:t>
        <a:bodyPr/>
        <a:lstStyle/>
        <a:p>
          <a:endParaRPr lang="en-US"/>
        </a:p>
      </dgm:t>
    </dgm:pt>
    <dgm:pt modelId="{79D2AAB0-5080-4476-A31A-D0F55F9D6B2B}" type="sibTrans" cxnId="{601AC8E4-7E5A-48E2-9BC6-648F30381C14}">
      <dgm:prSet/>
      <dgm:spPr/>
      <dgm:t>
        <a:bodyPr/>
        <a:lstStyle/>
        <a:p>
          <a:endParaRPr lang="en-US"/>
        </a:p>
      </dgm:t>
    </dgm:pt>
    <dgm:pt modelId="{615FD888-41D3-48FA-9BDD-A2A104FD3DDD}">
      <dgm:prSet/>
      <dgm:spPr>
        <a:solidFill>
          <a:schemeClr val="accent6"/>
        </a:solidFill>
      </dgm:spPr>
      <dgm:t>
        <a:bodyPr/>
        <a:lstStyle/>
        <a:p>
          <a:r>
            <a:rPr lang="en-US" dirty="0"/>
            <a:t>NĐ76/2010/QĐ-</a:t>
          </a:r>
          <a:r>
            <a:rPr lang="en-US" dirty="0" err="1"/>
            <a:t>TTg</a:t>
          </a:r>
          <a:r>
            <a:rPr lang="en-US" dirty="0"/>
            <a:t> , 30/11/2010, </a:t>
          </a:r>
          <a:r>
            <a:rPr lang="en-US" dirty="0" err="1"/>
            <a:t>về</a:t>
          </a:r>
          <a:r>
            <a:rPr lang="en-US" dirty="0"/>
            <a:t> </a:t>
          </a:r>
          <a:r>
            <a:rPr lang="en-US" dirty="0" err="1"/>
            <a:t>việc</a:t>
          </a:r>
          <a:r>
            <a:rPr lang="en-US" dirty="0"/>
            <a:t> </a:t>
          </a:r>
          <a:r>
            <a:rPr lang="en-US" dirty="0" err="1"/>
            <a:t>tổ</a:t>
          </a:r>
          <a:r>
            <a:rPr lang="en-US" dirty="0"/>
            <a:t> </a:t>
          </a:r>
          <a:r>
            <a:rPr lang="en-US" dirty="0" err="1"/>
            <a:t>chức</a:t>
          </a:r>
          <a:r>
            <a:rPr lang="en-US" dirty="0"/>
            <a:t> </a:t>
          </a:r>
          <a:r>
            <a:rPr lang="en-US" dirty="0" err="1"/>
            <a:t>và</a:t>
          </a:r>
          <a:r>
            <a:rPr lang="en-US" dirty="0"/>
            <a:t> </a:t>
          </a:r>
          <a:r>
            <a:rPr lang="en-US" dirty="0" err="1"/>
            <a:t>quản</a:t>
          </a:r>
          <a:r>
            <a:rPr lang="en-US" dirty="0"/>
            <a:t> </a:t>
          </a:r>
          <a:r>
            <a:rPr lang="en-US" dirty="0" err="1"/>
            <a:t>lý</a:t>
          </a:r>
          <a:r>
            <a:rPr lang="en-US" dirty="0"/>
            <a:t> </a:t>
          </a:r>
          <a:r>
            <a:rPr lang="en-US" dirty="0" err="1"/>
            <a:t>hội</a:t>
          </a:r>
          <a:r>
            <a:rPr lang="en-US" dirty="0"/>
            <a:t> </a:t>
          </a:r>
          <a:r>
            <a:rPr lang="en-US" dirty="0" err="1"/>
            <a:t>nghị</a:t>
          </a:r>
          <a:r>
            <a:rPr lang="en-US" dirty="0"/>
            <a:t>, </a:t>
          </a:r>
          <a:r>
            <a:rPr lang="en-US" dirty="0" err="1"/>
            <a:t>hội</a:t>
          </a:r>
          <a:r>
            <a:rPr lang="en-US" dirty="0"/>
            <a:t> </a:t>
          </a:r>
          <a:r>
            <a:rPr lang="en-US" dirty="0" err="1"/>
            <a:t>thảo</a:t>
          </a:r>
          <a:r>
            <a:rPr lang="en-US" dirty="0"/>
            <a:t> </a:t>
          </a:r>
          <a:r>
            <a:rPr lang="en-US" dirty="0" err="1"/>
            <a:t>quốc</a:t>
          </a:r>
          <a:r>
            <a:rPr lang="en-US" dirty="0"/>
            <a:t> </a:t>
          </a:r>
          <a:r>
            <a:rPr lang="en-US" dirty="0" err="1"/>
            <a:t>tế</a:t>
          </a:r>
          <a:r>
            <a:rPr lang="en-US" dirty="0"/>
            <a:t> </a:t>
          </a:r>
          <a:r>
            <a:rPr lang="en-US" dirty="0" err="1"/>
            <a:t>tại</a:t>
          </a:r>
          <a:r>
            <a:rPr lang="en-US" dirty="0"/>
            <a:t> </a:t>
          </a:r>
          <a:r>
            <a:rPr lang="en-US" dirty="0" err="1"/>
            <a:t>Việt</a:t>
          </a:r>
          <a:r>
            <a:rPr lang="en-US" dirty="0"/>
            <a:t> Nam; </a:t>
          </a:r>
        </a:p>
      </dgm:t>
    </dgm:pt>
    <dgm:pt modelId="{EF9CFF72-0E8F-4AEE-8A7A-1B5EE3CC0268}" type="parTrans" cxnId="{D65C10A1-5D8D-4D2D-940C-222C3A9B40FE}">
      <dgm:prSet/>
      <dgm:spPr/>
      <dgm:t>
        <a:bodyPr/>
        <a:lstStyle/>
        <a:p>
          <a:endParaRPr lang="en-US"/>
        </a:p>
      </dgm:t>
    </dgm:pt>
    <dgm:pt modelId="{37EBB02A-86BA-4F5D-B85F-2242FD4A0C53}" type="sibTrans" cxnId="{D65C10A1-5D8D-4D2D-940C-222C3A9B40FE}">
      <dgm:prSet/>
      <dgm:spPr/>
      <dgm:t>
        <a:bodyPr/>
        <a:lstStyle/>
        <a:p>
          <a:endParaRPr lang="en-US"/>
        </a:p>
      </dgm:t>
    </dgm:pt>
    <dgm:pt modelId="{796F09DE-BD6F-4C3E-B8CB-8849C0448ED8}">
      <dgm:prSet custT="1"/>
      <dgm:spPr>
        <a:solidFill>
          <a:srgbClr val="FF0000"/>
        </a:solidFill>
      </dgm:spPr>
      <dgm:t>
        <a:bodyPr/>
        <a:lstStyle/>
        <a:p>
          <a:r>
            <a:rPr lang="en-US" sz="2000" b="1" dirty="0" err="1"/>
            <a:t>Luật</a:t>
          </a:r>
          <a:r>
            <a:rPr lang="en-US" sz="2000" b="1" dirty="0"/>
            <a:t> </a:t>
          </a:r>
          <a:r>
            <a:rPr lang="en-US" sz="2000" b="1" dirty="0" err="1"/>
            <a:t>số</a:t>
          </a:r>
          <a:r>
            <a:rPr lang="en-US" sz="2000" b="1" dirty="0"/>
            <a:t>: 29/2013/QH13, </a:t>
          </a:r>
          <a:r>
            <a:rPr lang="en-US" sz="2000" b="1" i="1" dirty="0"/>
            <a:t>18/ 6/2013</a:t>
          </a:r>
          <a:r>
            <a:rPr lang="en-US" sz="2000" i="1" dirty="0"/>
            <a:t>, </a:t>
          </a:r>
          <a:r>
            <a:rPr lang="vi-VN" sz="2000" b="1" dirty="0"/>
            <a:t>quy định về tổ chức, cá nhân hoạt động </a:t>
          </a:r>
          <a:r>
            <a:rPr lang="en-US" sz="2000" b="1" dirty="0"/>
            <a:t>KHCN </a:t>
          </a:r>
          <a:r>
            <a:rPr lang="vi-VN" sz="2000" b="1" dirty="0"/>
            <a:t>; việc tổ chức thực hiện hoạt động </a:t>
          </a:r>
          <a:r>
            <a:rPr lang="en-US" sz="2000" b="1" dirty="0"/>
            <a:t>KHCN</a:t>
          </a:r>
          <a:r>
            <a:rPr lang="vi-VN" sz="2000" b="1" dirty="0"/>
            <a:t>; biện pháp bảo đảm phát triển </a:t>
          </a:r>
          <a:r>
            <a:rPr lang="en-US" sz="2000" b="1" dirty="0"/>
            <a:t>KHCN</a:t>
          </a:r>
          <a:r>
            <a:rPr lang="vi-VN" sz="2000" b="1" dirty="0"/>
            <a:t>; quản lý nhà nước về </a:t>
          </a:r>
          <a:r>
            <a:rPr lang="en-US" sz="2000" b="1" dirty="0"/>
            <a:t>KHCN</a:t>
          </a:r>
          <a:r>
            <a:rPr lang="vi-VN" sz="2500" dirty="0"/>
            <a:t>.</a:t>
          </a:r>
          <a:endParaRPr lang="en-US" sz="2500" dirty="0"/>
        </a:p>
      </dgm:t>
    </dgm:pt>
    <dgm:pt modelId="{0B5AB038-7AA0-420B-BD1D-6668824A1714}" type="parTrans" cxnId="{97B1DCDA-8A0E-430F-9860-EEC351255922}">
      <dgm:prSet/>
      <dgm:spPr/>
      <dgm:t>
        <a:bodyPr/>
        <a:lstStyle/>
        <a:p>
          <a:endParaRPr lang="en-US"/>
        </a:p>
      </dgm:t>
    </dgm:pt>
    <dgm:pt modelId="{FF93781D-BB33-48E6-9F91-514586F90879}" type="sibTrans" cxnId="{97B1DCDA-8A0E-430F-9860-EEC351255922}">
      <dgm:prSet/>
      <dgm:spPr/>
      <dgm:t>
        <a:bodyPr/>
        <a:lstStyle/>
        <a:p>
          <a:endParaRPr lang="en-US"/>
        </a:p>
      </dgm:t>
    </dgm:pt>
    <dgm:pt modelId="{DAE945B2-0378-4825-8684-C5E537FA576A}">
      <dgm:prSet/>
      <dgm:spPr/>
      <dgm:t>
        <a:bodyPr/>
        <a:lstStyle/>
        <a:p>
          <a:r>
            <a:rPr lang="vi-VN" b="0" i="0" dirty="0"/>
            <a:t>Số: 06/2020/QĐ-TTg</a:t>
          </a:r>
          <a:r>
            <a:rPr lang="en-US" b="0" i="0" dirty="0"/>
            <a:t>, </a:t>
          </a:r>
          <a:r>
            <a:rPr lang="vi-VN" b="0" i="1" dirty="0"/>
            <a:t>21 tháng 02 năm 2020</a:t>
          </a:r>
          <a:r>
            <a:rPr lang="en-US" b="0" i="1" dirty="0"/>
            <a:t>, </a:t>
          </a:r>
          <a:r>
            <a:rPr lang="en-US" b="0" i="0" dirty="0" err="1"/>
            <a:t>quy</a:t>
          </a:r>
          <a:r>
            <a:rPr lang="en-US" b="0" i="0" dirty="0"/>
            <a:t> </a:t>
          </a:r>
          <a:r>
            <a:rPr lang="en-US" b="0" i="0" dirty="0" err="1"/>
            <a:t>định</a:t>
          </a:r>
          <a:r>
            <a:rPr lang="en-US" b="0" i="0" dirty="0"/>
            <a:t> </a:t>
          </a:r>
          <a:r>
            <a:rPr lang="en-US" b="0" i="0" dirty="0" err="1"/>
            <a:t>về</a:t>
          </a:r>
          <a:r>
            <a:rPr lang="en-US" b="0" i="0" dirty="0"/>
            <a:t> </a:t>
          </a:r>
          <a:r>
            <a:rPr lang="en-US" b="0" i="0" dirty="0" err="1"/>
            <a:t>việc</a:t>
          </a:r>
          <a:r>
            <a:rPr lang="en-US" b="0" i="0" dirty="0"/>
            <a:t> </a:t>
          </a:r>
          <a:r>
            <a:rPr lang="en-US" b="0" i="0" dirty="0" err="1"/>
            <a:t>tổ</a:t>
          </a:r>
          <a:r>
            <a:rPr lang="en-US" b="0" i="0" dirty="0"/>
            <a:t> </a:t>
          </a:r>
          <a:r>
            <a:rPr lang="en-US" b="0" i="0" dirty="0" err="1"/>
            <a:t>chức</a:t>
          </a:r>
          <a:r>
            <a:rPr lang="en-US" b="0" i="0" dirty="0"/>
            <a:t> </a:t>
          </a:r>
          <a:r>
            <a:rPr lang="en-US" b="0" i="0" dirty="0" err="1"/>
            <a:t>và</a:t>
          </a:r>
          <a:r>
            <a:rPr lang="en-US" b="0" i="0" dirty="0"/>
            <a:t> </a:t>
          </a:r>
          <a:r>
            <a:rPr lang="en-US" b="0" i="0" dirty="0" err="1"/>
            <a:t>quản</a:t>
          </a:r>
          <a:r>
            <a:rPr lang="en-US" b="0" i="0" dirty="0"/>
            <a:t> </a:t>
          </a:r>
          <a:r>
            <a:rPr lang="en-US" b="0" i="0" dirty="0" err="1"/>
            <a:t>lý</a:t>
          </a:r>
          <a:r>
            <a:rPr lang="en-US" b="0" i="0" dirty="0"/>
            <a:t> </a:t>
          </a:r>
          <a:r>
            <a:rPr lang="en-US" b="0" i="0" dirty="0" err="1"/>
            <a:t>hội</a:t>
          </a:r>
          <a:r>
            <a:rPr lang="en-US" b="0" i="0" dirty="0"/>
            <a:t> </a:t>
          </a:r>
          <a:r>
            <a:rPr lang="en-US" b="0" i="0" dirty="0" err="1"/>
            <a:t>nghị</a:t>
          </a:r>
          <a:r>
            <a:rPr lang="en-US" b="0" i="0" dirty="0"/>
            <a:t>, </a:t>
          </a:r>
          <a:r>
            <a:rPr lang="en-US" b="0" i="0" dirty="0" err="1"/>
            <a:t>hội</a:t>
          </a:r>
          <a:r>
            <a:rPr lang="en-US" b="0" i="0" dirty="0"/>
            <a:t> </a:t>
          </a:r>
          <a:r>
            <a:rPr lang="en-US" b="0" i="0" dirty="0" err="1"/>
            <a:t>thảo</a:t>
          </a:r>
          <a:r>
            <a:rPr lang="en-US" b="0" i="0" dirty="0"/>
            <a:t> </a:t>
          </a:r>
          <a:r>
            <a:rPr lang="en-US" b="0" i="0" dirty="0" err="1"/>
            <a:t>quốc</a:t>
          </a:r>
          <a:r>
            <a:rPr lang="en-US" b="0" i="0" dirty="0"/>
            <a:t> </a:t>
          </a:r>
          <a:r>
            <a:rPr lang="en-US" b="0" i="0" dirty="0" err="1"/>
            <a:t>tế</a:t>
          </a:r>
          <a:r>
            <a:rPr lang="en-US" b="0" i="0" dirty="0"/>
            <a:t> </a:t>
          </a:r>
          <a:r>
            <a:rPr lang="en-US" b="0" i="0" dirty="0" err="1"/>
            <a:t>tại</a:t>
          </a:r>
          <a:r>
            <a:rPr lang="en-US" b="0" i="0" dirty="0"/>
            <a:t> </a:t>
          </a:r>
          <a:r>
            <a:rPr lang="en-US" b="0" i="0" dirty="0" err="1"/>
            <a:t>Việt</a:t>
          </a:r>
          <a:r>
            <a:rPr lang="en-US" b="0" i="0" dirty="0"/>
            <a:t> Nam.</a:t>
          </a:r>
          <a:endParaRPr lang="vi-VN" dirty="0"/>
        </a:p>
      </dgm:t>
    </dgm:pt>
    <dgm:pt modelId="{9DC2EBB4-2F41-45AB-B05F-917548908DEA}" type="parTrans" cxnId="{5E1D5D7A-F930-444A-AF25-DE9B9ECEA5AF}">
      <dgm:prSet/>
      <dgm:spPr/>
      <dgm:t>
        <a:bodyPr/>
        <a:lstStyle/>
        <a:p>
          <a:endParaRPr lang="en-US"/>
        </a:p>
      </dgm:t>
    </dgm:pt>
    <dgm:pt modelId="{8DACCA89-78D2-486B-BB75-AC8B72FC61F9}" type="sibTrans" cxnId="{5E1D5D7A-F930-444A-AF25-DE9B9ECEA5AF}">
      <dgm:prSet/>
      <dgm:spPr/>
      <dgm:t>
        <a:bodyPr/>
        <a:lstStyle/>
        <a:p>
          <a:endParaRPr lang="en-US"/>
        </a:p>
      </dgm:t>
    </dgm:pt>
    <dgm:pt modelId="{19C7B1DA-DCB3-4D01-A9AA-B47A0B77AF1B}" type="pres">
      <dgm:prSet presAssocID="{A7CDBAD2-3207-441A-901F-08B50E421531}" presName="Name0" presStyleCnt="0">
        <dgm:presLayoutVars>
          <dgm:dir/>
          <dgm:resizeHandles/>
        </dgm:presLayoutVars>
      </dgm:prSet>
      <dgm:spPr/>
      <dgm:t>
        <a:bodyPr/>
        <a:lstStyle/>
        <a:p>
          <a:endParaRPr lang="en-US"/>
        </a:p>
      </dgm:t>
    </dgm:pt>
    <dgm:pt modelId="{C89FEAD5-714D-45CF-A3E4-BA37D3E24123}" type="pres">
      <dgm:prSet presAssocID="{FB06D7D0-C79B-4599-8FD2-96D019DF58B5}" presName="compNode" presStyleCnt="0"/>
      <dgm:spPr/>
    </dgm:pt>
    <dgm:pt modelId="{18EB3871-6FDC-4F2A-A6D6-E52AB3613412}" type="pres">
      <dgm:prSet presAssocID="{FB06D7D0-C79B-4599-8FD2-96D019DF58B5}" presName="dummyConnPt" presStyleCnt="0"/>
      <dgm:spPr/>
    </dgm:pt>
    <dgm:pt modelId="{EA5DE90C-F39C-4005-A538-DFEE52146F11}" type="pres">
      <dgm:prSet presAssocID="{FB06D7D0-C79B-4599-8FD2-96D019DF58B5}" presName="node" presStyleLbl="node1" presStyleIdx="0" presStyleCnt="4" custScaleX="233730" custLinFactY="-3811" custLinFactNeighborX="3477" custLinFactNeighborY="-100000">
        <dgm:presLayoutVars>
          <dgm:bulletEnabled val="1"/>
        </dgm:presLayoutVars>
      </dgm:prSet>
      <dgm:spPr/>
      <dgm:t>
        <a:bodyPr/>
        <a:lstStyle/>
        <a:p>
          <a:endParaRPr lang="en-US"/>
        </a:p>
      </dgm:t>
    </dgm:pt>
    <dgm:pt modelId="{11901186-841B-4AB9-9EC7-D412954B182D}" type="pres">
      <dgm:prSet presAssocID="{79D2AAB0-5080-4476-A31A-D0F55F9D6B2B}" presName="sibTrans" presStyleLbl="bgSibTrans2D1" presStyleIdx="0" presStyleCnt="3" custScaleX="56524" custScaleY="131338" custLinFactY="45779" custLinFactNeighborX="-25694" custLinFactNeighborY="100000"/>
      <dgm:spPr/>
      <dgm:t>
        <a:bodyPr/>
        <a:lstStyle/>
        <a:p>
          <a:endParaRPr lang="en-US"/>
        </a:p>
      </dgm:t>
    </dgm:pt>
    <dgm:pt modelId="{C62F9227-48F9-4E89-B2C2-0338A6F9F615}" type="pres">
      <dgm:prSet presAssocID="{615FD888-41D3-48FA-9BDD-A2A104FD3DDD}" presName="compNode" presStyleCnt="0"/>
      <dgm:spPr/>
    </dgm:pt>
    <dgm:pt modelId="{07C5C952-046A-43A2-B33D-EAE7C5D337E1}" type="pres">
      <dgm:prSet presAssocID="{615FD888-41D3-48FA-9BDD-A2A104FD3DDD}" presName="dummyConnPt" presStyleCnt="0"/>
      <dgm:spPr/>
    </dgm:pt>
    <dgm:pt modelId="{04C08E22-DC03-471D-9C9C-6D7579BD08AD}" type="pres">
      <dgm:prSet presAssocID="{615FD888-41D3-48FA-9BDD-A2A104FD3DDD}" presName="node" presStyleLbl="node1" presStyleIdx="1" presStyleCnt="4" custScaleX="220423" custLinFactNeighborX="2106" custLinFactNeighborY="1293">
        <dgm:presLayoutVars>
          <dgm:bulletEnabled val="1"/>
        </dgm:presLayoutVars>
      </dgm:prSet>
      <dgm:spPr/>
      <dgm:t>
        <a:bodyPr/>
        <a:lstStyle/>
        <a:p>
          <a:endParaRPr lang="en-US"/>
        </a:p>
      </dgm:t>
    </dgm:pt>
    <dgm:pt modelId="{F9FBC49C-91F3-4FD0-9013-B86849904BA3}" type="pres">
      <dgm:prSet presAssocID="{37EBB02A-86BA-4F5D-B85F-2242FD4A0C53}" presName="sibTrans" presStyleLbl="bgSibTrans2D1" presStyleIdx="1" presStyleCnt="3" custFlipVert="1" custFlipHor="1" custScaleX="2519" custScaleY="279300" custLinFactY="300000" custLinFactNeighborX="-15197" custLinFactNeighborY="378934"/>
      <dgm:spPr/>
      <dgm:t>
        <a:bodyPr/>
        <a:lstStyle/>
        <a:p>
          <a:endParaRPr lang="en-US"/>
        </a:p>
      </dgm:t>
    </dgm:pt>
    <dgm:pt modelId="{B3F83895-6701-40E8-AA7B-DA4FBD54B742}" type="pres">
      <dgm:prSet presAssocID="{796F09DE-BD6F-4C3E-B8CB-8849C0448ED8}" presName="compNode" presStyleCnt="0"/>
      <dgm:spPr/>
    </dgm:pt>
    <dgm:pt modelId="{44DFBA1D-9489-4EBF-9602-801FCE250426}" type="pres">
      <dgm:prSet presAssocID="{796F09DE-BD6F-4C3E-B8CB-8849C0448ED8}" presName="dummyConnPt" presStyleCnt="0"/>
      <dgm:spPr/>
    </dgm:pt>
    <dgm:pt modelId="{8FBAEAD4-80A6-403F-A2C3-333F7F048E99}" type="pres">
      <dgm:prSet presAssocID="{796F09DE-BD6F-4C3E-B8CB-8849C0448ED8}" presName="node" presStyleLbl="node1" presStyleIdx="2" presStyleCnt="4" custScaleX="244095" custScaleY="138352" custLinFactNeighborX="-2290" custLinFactNeighborY="2714">
        <dgm:presLayoutVars>
          <dgm:bulletEnabled val="1"/>
        </dgm:presLayoutVars>
      </dgm:prSet>
      <dgm:spPr/>
      <dgm:t>
        <a:bodyPr/>
        <a:lstStyle/>
        <a:p>
          <a:endParaRPr lang="en-US"/>
        </a:p>
      </dgm:t>
    </dgm:pt>
    <dgm:pt modelId="{F5A4EAFD-778A-4F9D-BE05-DD87B7B699B7}" type="pres">
      <dgm:prSet presAssocID="{FF93781D-BB33-48E6-9F91-514586F90879}" presName="sibTrans" presStyleLbl="bgSibTrans2D1" presStyleIdx="2" presStyleCnt="3"/>
      <dgm:spPr/>
      <dgm:t>
        <a:bodyPr/>
        <a:lstStyle/>
        <a:p>
          <a:endParaRPr lang="en-US"/>
        </a:p>
      </dgm:t>
    </dgm:pt>
    <dgm:pt modelId="{35CFC255-3C6F-49F2-9990-99658D1AF535}" type="pres">
      <dgm:prSet presAssocID="{DAE945B2-0378-4825-8684-C5E537FA576A}" presName="compNode" presStyleCnt="0"/>
      <dgm:spPr/>
    </dgm:pt>
    <dgm:pt modelId="{D34D240D-A1F9-4AB7-A0A8-D359C4B40740}" type="pres">
      <dgm:prSet presAssocID="{DAE945B2-0378-4825-8684-C5E537FA576A}" presName="dummyConnPt" presStyleCnt="0"/>
      <dgm:spPr/>
    </dgm:pt>
    <dgm:pt modelId="{8DB5AB6F-9FD5-428F-A51C-68C1ABFD8DB3}" type="pres">
      <dgm:prSet presAssocID="{DAE945B2-0378-4825-8684-C5E537FA576A}" presName="node" presStyleLbl="node1" presStyleIdx="3" presStyleCnt="4" custScaleX="230906" custLinFactNeighborX="-13398" custLinFactNeighborY="-38498">
        <dgm:presLayoutVars>
          <dgm:bulletEnabled val="1"/>
        </dgm:presLayoutVars>
      </dgm:prSet>
      <dgm:spPr/>
      <dgm:t>
        <a:bodyPr/>
        <a:lstStyle/>
        <a:p>
          <a:endParaRPr lang="en-US"/>
        </a:p>
      </dgm:t>
    </dgm:pt>
  </dgm:ptLst>
  <dgm:cxnLst>
    <dgm:cxn modelId="{60D7BB49-6827-4A17-A3CD-FF309E213954}" type="presOf" srcId="{615FD888-41D3-48FA-9BDD-A2A104FD3DDD}" destId="{04C08E22-DC03-471D-9C9C-6D7579BD08AD}" srcOrd="0" destOrd="0" presId="urn:microsoft.com/office/officeart/2005/8/layout/bProcess4"/>
    <dgm:cxn modelId="{966DF108-AB4F-4707-9F96-82C36D4A5F99}" type="presOf" srcId="{A7CDBAD2-3207-441A-901F-08B50E421531}" destId="{19C7B1DA-DCB3-4D01-A9AA-B47A0B77AF1B}" srcOrd="0" destOrd="0" presId="urn:microsoft.com/office/officeart/2005/8/layout/bProcess4"/>
    <dgm:cxn modelId="{97B1DCDA-8A0E-430F-9860-EEC351255922}" srcId="{A7CDBAD2-3207-441A-901F-08B50E421531}" destId="{796F09DE-BD6F-4C3E-B8CB-8849C0448ED8}" srcOrd="2" destOrd="0" parTransId="{0B5AB038-7AA0-420B-BD1D-6668824A1714}" sibTransId="{FF93781D-BB33-48E6-9F91-514586F90879}"/>
    <dgm:cxn modelId="{024969F5-6EB6-4C12-A18F-2D7738719A1D}" type="presOf" srcId="{79D2AAB0-5080-4476-A31A-D0F55F9D6B2B}" destId="{11901186-841B-4AB9-9EC7-D412954B182D}" srcOrd="0" destOrd="0" presId="urn:microsoft.com/office/officeart/2005/8/layout/bProcess4"/>
    <dgm:cxn modelId="{FE5BC002-6B8C-4A8A-9552-A319310E0B71}" type="presOf" srcId="{DAE945B2-0378-4825-8684-C5E537FA576A}" destId="{8DB5AB6F-9FD5-428F-A51C-68C1ABFD8DB3}" srcOrd="0" destOrd="0" presId="urn:microsoft.com/office/officeart/2005/8/layout/bProcess4"/>
    <dgm:cxn modelId="{FC565286-DEFD-4F4A-96D0-7880A112AF1C}" type="presOf" srcId="{FF93781D-BB33-48E6-9F91-514586F90879}" destId="{F5A4EAFD-778A-4F9D-BE05-DD87B7B699B7}" srcOrd="0" destOrd="0" presId="urn:microsoft.com/office/officeart/2005/8/layout/bProcess4"/>
    <dgm:cxn modelId="{78A1C787-A475-4E98-9F7D-0A1256BE0D67}" type="presOf" srcId="{FB06D7D0-C79B-4599-8FD2-96D019DF58B5}" destId="{EA5DE90C-F39C-4005-A538-DFEE52146F11}" srcOrd="0" destOrd="0" presId="urn:microsoft.com/office/officeart/2005/8/layout/bProcess4"/>
    <dgm:cxn modelId="{601AC8E4-7E5A-48E2-9BC6-648F30381C14}" srcId="{A7CDBAD2-3207-441A-901F-08B50E421531}" destId="{FB06D7D0-C79B-4599-8FD2-96D019DF58B5}" srcOrd="0" destOrd="0" parTransId="{748D1C58-9EAA-4E5C-9F48-D79D9B6C6A12}" sibTransId="{79D2AAB0-5080-4476-A31A-D0F55F9D6B2B}"/>
    <dgm:cxn modelId="{5E1D5D7A-F930-444A-AF25-DE9B9ECEA5AF}" srcId="{A7CDBAD2-3207-441A-901F-08B50E421531}" destId="{DAE945B2-0378-4825-8684-C5E537FA576A}" srcOrd="3" destOrd="0" parTransId="{9DC2EBB4-2F41-45AB-B05F-917548908DEA}" sibTransId="{8DACCA89-78D2-486B-BB75-AC8B72FC61F9}"/>
    <dgm:cxn modelId="{D65C10A1-5D8D-4D2D-940C-222C3A9B40FE}" srcId="{A7CDBAD2-3207-441A-901F-08B50E421531}" destId="{615FD888-41D3-48FA-9BDD-A2A104FD3DDD}" srcOrd="1" destOrd="0" parTransId="{EF9CFF72-0E8F-4AEE-8A7A-1B5EE3CC0268}" sibTransId="{37EBB02A-86BA-4F5D-B85F-2242FD4A0C53}"/>
    <dgm:cxn modelId="{2645AC40-7A76-4306-A0B1-CAE18171B61C}" type="presOf" srcId="{37EBB02A-86BA-4F5D-B85F-2242FD4A0C53}" destId="{F9FBC49C-91F3-4FD0-9013-B86849904BA3}" srcOrd="0" destOrd="0" presId="urn:microsoft.com/office/officeart/2005/8/layout/bProcess4"/>
    <dgm:cxn modelId="{C50538CC-38E5-4AB5-9E0F-26BBB28DEB98}" type="presOf" srcId="{796F09DE-BD6F-4C3E-B8CB-8849C0448ED8}" destId="{8FBAEAD4-80A6-403F-A2C3-333F7F048E99}" srcOrd="0" destOrd="0" presId="urn:microsoft.com/office/officeart/2005/8/layout/bProcess4"/>
    <dgm:cxn modelId="{48AD39B1-8BCC-4DD8-8C34-9E70F2E86579}" type="presParOf" srcId="{19C7B1DA-DCB3-4D01-A9AA-B47A0B77AF1B}" destId="{C89FEAD5-714D-45CF-A3E4-BA37D3E24123}" srcOrd="0" destOrd="0" presId="urn:microsoft.com/office/officeart/2005/8/layout/bProcess4"/>
    <dgm:cxn modelId="{C8794547-A971-4060-A0C4-975375426019}" type="presParOf" srcId="{C89FEAD5-714D-45CF-A3E4-BA37D3E24123}" destId="{18EB3871-6FDC-4F2A-A6D6-E52AB3613412}" srcOrd="0" destOrd="0" presId="urn:microsoft.com/office/officeart/2005/8/layout/bProcess4"/>
    <dgm:cxn modelId="{F9F61DB1-C431-4AF3-A547-5DD80A1E6136}" type="presParOf" srcId="{C89FEAD5-714D-45CF-A3E4-BA37D3E24123}" destId="{EA5DE90C-F39C-4005-A538-DFEE52146F11}" srcOrd="1" destOrd="0" presId="urn:microsoft.com/office/officeart/2005/8/layout/bProcess4"/>
    <dgm:cxn modelId="{C77D80E8-26CD-45AD-8D74-464A2CBDAEED}" type="presParOf" srcId="{19C7B1DA-DCB3-4D01-A9AA-B47A0B77AF1B}" destId="{11901186-841B-4AB9-9EC7-D412954B182D}" srcOrd="1" destOrd="0" presId="urn:microsoft.com/office/officeart/2005/8/layout/bProcess4"/>
    <dgm:cxn modelId="{D8C1088C-171F-448D-AAF0-9DEE57C4FDE0}" type="presParOf" srcId="{19C7B1DA-DCB3-4D01-A9AA-B47A0B77AF1B}" destId="{C62F9227-48F9-4E89-B2C2-0338A6F9F615}" srcOrd="2" destOrd="0" presId="urn:microsoft.com/office/officeart/2005/8/layout/bProcess4"/>
    <dgm:cxn modelId="{3188E1C6-49F4-48A8-9419-84A5EC8775E7}" type="presParOf" srcId="{C62F9227-48F9-4E89-B2C2-0338A6F9F615}" destId="{07C5C952-046A-43A2-B33D-EAE7C5D337E1}" srcOrd="0" destOrd="0" presId="urn:microsoft.com/office/officeart/2005/8/layout/bProcess4"/>
    <dgm:cxn modelId="{25C6C008-B20D-4F8A-8CA4-F246F90C30CE}" type="presParOf" srcId="{C62F9227-48F9-4E89-B2C2-0338A6F9F615}" destId="{04C08E22-DC03-471D-9C9C-6D7579BD08AD}" srcOrd="1" destOrd="0" presId="urn:microsoft.com/office/officeart/2005/8/layout/bProcess4"/>
    <dgm:cxn modelId="{8B1D78E2-1A3A-4378-A162-E18C663EB110}" type="presParOf" srcId="{19C7B1DA-DCB3-4D01-A9AA-B47A0B77AF1B}" destId="{F9FBC49C-91F3-4FD0-9013-B86849904BA3}" srcOrd="3" destOrd="0" presId="urn:microsoft.com/office/officeart/2005/8/layout/bProcess4"/>
    <dgm:cxn modelId="{1752D70D-2927-4D93-AC1F-98EB33D8F6EC}" type="presParOf" srcId="{19C7B1DA-DCB3-4D01-A9AA-B47A0B77AF1B}" destId="{B3F83895-6701-40E8-AA7B-DA4FBD54B742}" srcOrd="4" destOrd="0" presId="urn:microsoft.com/office/officeart/2005/8/layout/bProcess4"/>
    <dgm:cxn modelId="{BCD98C3C-887B-4019-8E3A-650AB01A6281}" type="presParOf" srcId="{B3F83895-6701-40E8-AA7B-DA4FBD54B742}" destId="{44DFBA1D-9489-4EBF-9602-801FCE250426}" srcOrd="0" destOrd="0" presId="urn:microsoft.com/office/officeart/2005/8/layout/bProcess4"/>
    <dgm:cxn modelId="{01082484-F19A-483C-B68F-1739876C62BE}" type="presParOf" srcId="{B3F83895-6701-40E8-AA7B-DA4FBD54B742}" destId="{8FBAEAD4-80A6-403F-A2C3-333F7F048E99}" srcOrd="1" destOrd="0" presId="urn:microsoft.com/office/officeart/2005/8/layout/bProcess4"/>
    <dgm:cxn modelId="{191D3086-4D1B-4EB3-B932-A31FAB09E743}" type="presParOf" srcId="{19C7B1DA-DCB3-4D01-A9AA-B47A0B77AF1B}" destId="{F5A4EAFD-778A-4F9D-BE05-DD87B7B699B7}" srcOrd="5" destOrd="0" presId="urn:microsoft.com/office/officeart/2005/8/layout/bProcess4"/>
    <dgm:cxn modelId="{CE1EE165-B05B-41C8-8228-AD13E73BB273}" type="presParOf" srcId="{19C7B1DA-DCB3-4D01-A9AA-B47A0B77AF1B}" destId="{35CFC255-3C6F-49F2-9990-99658D1AF535}" srcOrd="6" destOrd="0" presId="urn:microsoft.com/office/officeart/2005/8/layout/bProcess4"/>
    <dgm:cxn modelId="{FF617D1E-636B-423C-9790-4A316C860FC2}" type="presParOf" srcId="{35CFC255-3C6F-49F2-9990-99658D1AF535}" destId="{D34D240D-A1F9-4AB7-A0A8-D359C4B40740}" srcOrd="0" destOrd="0" presId="urn:microsoft.com/office/officeart/2005/8/layout/bProcess4"/>
    <dgm:cxn modelId="{DE9C4554-CD15-44AB-B58D-1C8FA634B81A}" type="presParOf" srcId="{35CFC255-3C6F-49F2-9990-99658D1AF535}" destId="{8DB5AB6F-9FD5-428F-A51C-68C1ABFD8DB3}"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3881BF-70D9-4C54-994E-DDD665756969}"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B7990F2B-B484-4424-A03C-AE94D375E689}">
      <dgm:prSet phldrT="[Text]" custT="1"/>
      <dgm:spPr>
        <a:solidFill>
          <a:schemeClr val="accent4">
            <a:lumMod val="50000"/>
            <a:alpha val="50000"/>
          </a:schemeClr>
        </a:solidFill>
      </dgm:spPr>
      <dgm:t>
        <a:bodyPr/>
        <a:lstStyle/>
        <a:p>
          <a:r>
            <a:rPr lang="en-US" sz="3600" b="1" dirty="0" err="1">
              <a:solidFill>
                <a:srgbClr val="CC0099"/>
              </a:solidFill>
            </a:rPr>
            <a:t>Tiêu</a:t>
          </a:r>
          <a:r>
            <a:rPr lang="en-US" sz="3600" b="1" dirty="0">
              <a:solidFill>
                <a:srgbClr val="CC0099"/>
              </a:solidFill>
            </a:rPr>
            <a:t> </a:t>
          </a:r>
          <a:r>
            <a:rPr lang="en-US" sz="3600" b="1" dirty="0" err="1">
              <a:solidFill>
                <a:srgbClr val="CC0099"/>
              </a:solidFill>
            </a:rPr>
            <a:t>chuẩn</a:t>
          </a:r>
          <a:r>
            <a:rPr lang="en-US" sz="3600" b="1" dirty="0">
              <a:solidFill>
                <a:srgbClr val="CC0099"/>
              </a:solidFill>
            </a:rPr>
            <a:t> 20</a:t>
          </a:r>
          <a:r>
            <a:rPr lang="en-US" sz="3600" b="1" dirty="0"/>
            <a:t>. </a:t>
          </a:r>
        </a:p>
        <a:p>
          <a:r>
            <a:rPr lang="vi-VN" sz="4000" b="1" dirty="0">
              <a:solidFill>
                <a:schemeClr val="tx1"/>
              </a:solidFill>
            </a:rPr>
            <a:t>Hợp tác và đối tác </a:t>
          </a:r>
          <a:r>
            <a:rPr lang="en-US" sz="4000" b="1" dirty="0">
              <a:solidFill>
                <a:schemeClr val="tx1"/>
              </a:solidFill>
            </a:rPr>
            <a:t>NCKH</a:t>
          </a:r>
          <a:endParaRPr lang="en-US" sz="4000" dirty="0">
            <a:solidFill>
              <a:schemeClr val="tx1"/>
            </a:solidFill>
          </a:endParaRPr>
        </a:p>
      </dgm:t>
    </dgm:pt>
    <dgm:pt modelId="{6D8E80B8-7A3A-4E86-8DE7-BC4DA655B5C2}" type="parTrans" cxnId="{509B874A-114C-42FF-8F1B-74BC8F2B93D3}">
      <dgm:prSet/>
      <dgm:spPr/>
      <dgm:t>
        <a:bodyPr/>
        <a:lstStyle/>
        <a:p>
          <a:endParaRPr lang="en-US"/>
        </a:p>
      </dgm:t>
    </dgm:pt>
    <dgm:pt modelId="{0A0818FA-B4D1-401E-BEA0-3BC97E6ACBD1}" type="sibTrans" cxnId="{509B874A-114C-42FF-8F1B-74BC8F2B93D3}">
      <dgm:prSet/>
      <dgm:spPr/>
      <dgm:t>
        <a:bodyPr/>
        <a:lstStyle/>
        <a:p>
          <a:endParaRPr lang="en-US"/>
        </a:p>
      </dgm:t>
    </dgm:pt>
    <dgm:pt modelId="{2FDB55EF-29F8-491B-B304-72106852574B}">
      <dgm:prSet phldrT="[Text]" custT="1"/>
      <dgm:spPr>
        <a:solidFill>
          <a:schemeClr val="accent3">
            <a:alpha val="50000"/>
          </a:schemeClr>
        </a:solidFill>
      </dgm:spPr>
      <dgm: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TC 20.1. </a:t>
          </a:r>
          <a:r>
            <a:rPr lang="vi-VN" sz="2400" b="1" kern="1200" dirty="0">
              <a:solidFill>
                <a:srgbClr val="FF0000"/>
              </a:solidFill>
            </a:rPr>
            <a:t>Xây dựng hệ thống</a:t>
          </a:r>
          <a:r>
            <a:rPr lang="vi-VN" sz="2400" b="1" kern="1200" dirty="0"/>
            <a:t> để thiết lập các mối quan hệ hợp tác và đối tác trong </a:t>
          </a:r>
          <a:r>
            <a:rPr lang="en-US" sz="2400" b="1" kern="1200" dirty="0"/>
            <a:t>NC </a:t>
          </a:r>
          <a:r>
            <a:rPr lang="vi-VN" sz="2400" b="1" kern="1200" dirty="0"/>
            <a:t>nhằm đáp ứng các mục tiêu </a:t>
          </a:r>
          <a:r>
            <a:rPr lang="en-US" sz="2400" b="1" kern="1200" dirty="0"/>
            <a:t>NC</a:t>
          </a:r>
          <a:endParaRPr lang="en-US" sz="2200" b="1" kern="1200" dirty="0">
            <a:solidFill>
              <a:srgbClr val="FF0000"/>
            </a:solidFill>
            <a:latin typeface="Calibri" panose="020F0502020204030204"/>
            <a:ea typeface="+mn-ea"/>
            <a:cs typeface="+mn-cs"/>
          </a:endParaRPr>
        </a:p>
      </dgm:t>
    </dgm:pt>
    <dgm:pt modelId="{F3180D8B-89D8-4472-9362-6FFF7F6BA8ED}" type="parTrans" cxnId="{20A330F6-43DF-44C6-9895-357D7A5E8BCC}">
      <dgm:prSet/>
      <dgm:spPr/>
      <dgm:t>
        <a:bodyPr/>
        <a:lstStyle/>
        <a:p>
          <a:endParaRPr lang="en-US"/>
        </a:p>
      </dgm:t>
    </dgm:pt>
    <dgm:pt modelId="{0F4E2A27-39FD-4BD1-9EC2-366B7A16CACE}" type="sibTrans" cxnId="{20A330F6-43DF-44C6-9895-357D7A5E8BCC}">
      <dgm:prSet/>
      <dgm:spPr/>
      <dgm:t>
        <a:bodyPr/>
        <a:lstStyle/>
        <a:p>
          <a:endParaRPr lang="en-US"/>
        </a:p>
      </dgm:t>
    </dgm:pt>
    <dgm:pt modelId="{40B0A4C0-17A5-481A-B0D3-A4AAA489A666}">
      <dgm:prSet phldrT="[Text]" custT="1"/>
      <dgm:spPr/>
      <dgm: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20.2</a:t>
          </a:r>
          <a:r>
            <a:rPr lang="en-US" sz="2400" b="1" i="1" kern="1200" dirty="0"/>
            <a:t>. </a:t>
          </a:r>
          <a:r>
            <a:rPr lang="en-GB" sz="2400" b="1" kern="1200" dirty="0" err="1">
              <a:solidFill>
                <a:srgbClr val="FF0000"/>
              </a:solidFill>
              <a:latin typeface="Arial" panose="020B0604020202020204" pitchFamily="34" charset="0"/>
              <a:ea typeface="+mn-ea"/>
              <a:cs typeface="+mn-cs"/>
            </a:rPr>
            <a:t>Triển</a:t>
          </a:r>
          <a:r>
            <a:rPr lang="en-GB" sz="2400" b="1" kern="1200" dirty="0">
              <a:solidFill>
                <a:srgbClr val="FF0000"/>
              </a:solidFill>
              <a:latin typeface="Arial" panose="020B0604020202020204" pitchFamily="34" charset="0"/>
              <a:ea typeface="+mn-ea"/>
              <a:cs typeface="+mn-cs"/>
            </a:rPr>
            <a:t> </a:t>
          </a:r>
          <a:r>
            <a:rPr lang="en-GB" sz="2400" b="1" kern="1200" dirty="0" err="1">
              <a:solidFill>
                <a:srgbClr val="FF0000"/>
              </a:solidFill>
              <a:latin typeface="Arial" panose="020B0604020202020204" pitchFamily="34" charset="0"/>
              <a:ea typeface="+mn-ea"/>
              <a:cs typeface="+mn-cs"/>
            </a:rPr>
            <a:t>khai</a:t>
          </a:r>
          <a:r>
            <a:rPr lang="en-GB" sz="2400" b="1" kern="1200" dirty="0">
              <a:solidFill>
                <a:srgbClr val="FF0000"/>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được</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các</a:t>
          </a:r>
          <a:r>
            <a:rPr lang="en-GB" sz="2400" b="1" kern="1200" dirty="0">
              <a:solidFill>
                <a:prstClr val="black"/>
              </a:solidFill>
              <a:latin typeface="Arial" panose="020B0604020202020204" pitchFamily="34" charset="0"/>
              <a:ea typeface="+mn-ea"/>
              <a:cs typeface="+mn-cs"/>
            </a:rPr>
            <a:t> </a:t>
          </a:r>
          <a:r>
            <a:rPr lang="en-GB" sz="2400" b="1" kern="1200" dirty="0" err="1">
              <a:solidFill>
                <a:srgbClr val="FF0000"/>
              </a:solidFill>
              <a:latin typeface="Arial" panose="020B0604020202020204" pitchFamily="34" charset="0"/>
              <a:ea typeface="+mn-ea"/>
              <a:cs typeface="+mn-cs"/>
            </a:rPr>
            <a:t>chính</a:t>
          </a:r>
          <a:r>
            <a:rPr lang="en-GB" sz="2400" b="1" kern="1200" dirty="0">
              <a:solidFill>
                <a:srgbClr val="FF0000"/>
              </a:solidFill>
              <a:latin typeface="Arial" panose="020B0604020202020204" pitchFamily="34" charset="0"/>
              <a:ea typeface="+mn-ea"/>
              <a:cs typeface="+mn-cs"/>
            </a:rPr>
            <a:t> </a:t>
          </a:r>
          <a:r>
            <a:rPr lang="en-GB" sz="2400" b="1" kern="1200" dirty="0" err="1">
              <a:solidFill>
                <a:srgbClr val="FF0000"/>
              </a:solidFill>
              <a:latin typeface="Arial" panose="020B0604020202020204" pitchFamily="34" charset="0"/>
              <a:ea typeface="+mn-ea"/>
              <a:cs typeface="+mn-cs"/>
            </a:rPr>
            <a:t>sách</a:t>
          </a:r>
          <a:r>
            <a:rPr lang="en-GB" sz="2400" b="1" kern="1200" dirty="0">
              <a:solidFill>
                <a:srgbClr val="FF0000"/>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và</a:t>
          </a:r>
          <a:r>
            <a:rPr lang="en-GB" sz="2400" b="1" kern="1200" dirty="0">
              <a:solidFill>
                <a:prstClr val="black"/>
              </a:solidFill>
              <a:latin typeface="Arial" panose="020B0604020202020204" pitchFamily="34" charset="0"/>
              <a:ea typeface="+mn-ea"/>
              <a:cs typeface="+mn-cs"/>
            </a:rPr>
            <a:t> </a:t>
          </a:r>
          <a:r>
            <a:rPr lang="en-GB" sz="2400" b="1" kern="1200" dirty="0" err="1">
              <a:solidFill>
                <a:srgbClr val="CC0099"/>
              </a:solidFill>
              <a:latin typeface="Arial" panose="020B0604020202020204" pitchFamily="34" charset="0"/>
              <a:ea typeface="+mn-ea"/>
              <a:cs typeface="+mn-cs"/>
            </a:rPr>
            <a:t>quy</a:t>
          </a:r>
          <a:r>
            <a:rPr lang="en-GB" sz="2400" b="1" kern="1200" dirty="0">
              <a:solidFill>
                <a:srgbClr val="CC0099"/>
              </a:solidFill>
              <a:latin typeface="Arial" panose="020B0604020202020204" pitchFamily="34" charset="0"/>
              <a:ea typeface="+mn-ea"/>
              <a:cs typeface="+mn-cs"/>
            </a:rPr>
            <a:t> </a:t>
          </a:r>
          <a:r>
            <a:rPr lang="en-GB" sz="2400" b="1" kern="1200" dirty="0" err="1">
              <a:solidFill>
                <a:srgbClr val="CC0099"/>
              </a:solidFill>
              <a:latin typeface="Arial" panose="020B0604020202020204" pitchFamily="34" charset="0"/>
              <a:ea typeface="+mn-ea"/>
              <a:cs typeface="+mn-cs"/>
            </a:rPr>
            <a:t>trình</a:t>
          </a:r>
          <a:r>
            <a:rPr lang="en-GB" sz="2400" b="1" kern="1200" dirty="0">
              <a:solidFill>
                <a:srgbClr val="CC0099"/>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thúc</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đẩy</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hợp</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tác</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và</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đối</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tác</a:t>
          </a:r>
          <a:r>
            <a:rPr lang="en-GB" sz="2400" b="1" kern="1200" dirty="0">
              <a:solidFill>
                <a:prstClr val="black"/>
              </a:solidFill>
              <a:latin typeface="Arial" panose="020B0604020202020204" pitchFamily="34" charset="0"/>
              <a:ea typeface="+mn-ea"/>
              <a:cs typeface="+mn-cs"/>
            </a:rPr>
            <a:t> NC</a:t>
          </a:r>
          <a:endParaRPr lang="en-US" sz="2200" b="1" kern="1200" dirty="0">
            <a:solidFill>
              <a:prstClr val="black"/>
            </a:solidFill>
            <a:latin typeface="Arial" panose="020B0604020202020204" pitchFamily="34" charset="0"/>
            <a:ea typeface="+mn-ea"/>
            <a:cs typeface="+mn-cs"/>
          </a:endParaRPr>
        </a:p>
      </dgm:t>
    </dgm:pt>
    <dgm:pt modelId="{C279353E-2272-44CD-BE65-8E11C5C92E25}" type="parTrans" cxnId="{2301254D-B6C2-42C5-8BAE-579534A81EF5}">
      <dgm:prSet/>
      <dgm:spPr/>
      <dgm:t>
        <a:bodyPr/>
        <a:lstStyle/>
        <a:p>
          <a:endParaRPr lang="en-US"/>
        </a:p>
      </dgm:t>
    </dgm:pt>
    <dgm:pt modelId="{F1A2CCD3-D1F4-45FB-9CFF-D245772B51DB}" type="sibTrans" cxnId="{2301254D-B6C2-42C5-8BAE-579534A81EF5}">
      <dgm:prSet/>
      <dgm:spPr/>
      <dgm:t>
        <a:bodyPr/>
        <a:lstStyle/>
        <a:p>
          <a:endParaRPr lang="en-US"/>
        </a:p>
      </dgm:t>
    </dgm:pt>
    <dgm:pt modelId="{427F178C-90F6-42C1-BC17-DB940D654718}">
      <dgm:prSet phldrT="[Text]" custT="1"/>
      <dgm:spPr>
        <a:solidFill>
          <a:schemeClr val="accent4">
            <a:lumMod val="40000"/>
            <a:lumOff val="60000"/>
            <a:alpha val="50000"/>
          </a:schemeClr>
        </a:solidFill>
      </dgm:spPr>
      <dgm:t>
        <a:bodyPr/>
        <a:lstStyle/>
        <a:p>
          <a:r>
            <a:rPr lang="vi-VN" sz="2800" b="1" i="0" kern="1200" dirty="0">
              <a:solidFill>
                <a:srgbClr val="FF0000"/>
              </a:solidFill>
              <a:latin typeface="Times New Roman" panose="02020603050405020304" pitchFamily="18" charset="0"/>
              <a:cs typeface="Times New Roman" panose="02020603050405020304" pitchFamily="18" charset="0"/>
            </a:rPr>
            <a:t>2</a:t>
          </a:r>
          <a:r>
            <a:rPr lang="en-US" sz="2800" b="1" i="0" kern="1200" dirty="0">
              <a:solidFill>
                <a:srgbClr val="FF0000"/>
              </a:solidFill>
              <a:latin typeface="Times New Roman" panose="02020603050405020304" pitchFamily="18" charset="0"/>
              <a:cs typeface="Times New Roman" panose="02020603050405020304" pitchFamily="18" charset="0"/>
            </a:rPr>
            <a:t>0</a:t>
          </a:r>
          <a:r>
            <a:rPr lang="vi-VN" sz="2800" b="1" i="0" kern="1200" dirty="0">
              <a:solidFill>
                <a:srgbClr val="FF0000"/>
              </a:solidFill>
              <a:latin typeface="Times New Roman" panose="02020603050405020304" pitchFamily="18" charset="0"/>
              <a:cs typeface="Times New Roman" panose="02020603050405020304" pitchFamily="18" charset="0"/>
            </a:rPr>
            <a:t>.</a:t>
          </a:r>
          <a:r>
            <a:rPr lang="en-US" sz="2800" b="1" i="0" kern="1200" dirty="0">
              <a:solidFill>
                <a:srgbClr val="FF0000"/>
              </a:solidFill>
              <a:latin typeface="Times New Roman" panose="02020603050405020304" pitchFamily="18" charset="0"/>
              <a:cs typeface="Times New Roman" panose="02020603050405020304" pitchFamily="18" charset="0"/>
            </a:rPr>
            <a:t>3</a:t>
          </a:r>
          <a:r>
            <a:rPr lang="vi-VN" sz="2400" b="1" i="1" kern="1200" dirty="0">
              <a:solidFill>
                <a:srgbClr val="FF0000"/>
              </a:solidFill>
            </a:rPr>
            <a:t>. </a:t>
          </a:r>
          <a:r>
            <a:rPr lang="vi-VN" sz="2400" b="1" kern="1200" dirty="0">
              <a:solidFill>
                <a:schemeClr val="tx1"/>
              </a:solidFill>
              <a:latin typeface="Arial" panose="020B0604020202020204" pitchFamily="34" charset="0"/>
              <a:ea typeface="+mn-ea"/>
              <a:cs typeface="+mn-cs"/>
            </a:rPr>
            <a:t>Hệ thống rà soát tính hiệu quả của hợp tác và đối tác </a:t>
          </a:r>
          <a:r>
            <a:rPr lang="en-US" sz="2400" b="1" kern="1200" dirty="0">
              <a:solidFill>
                <a:schemeClr val="tx1"/>
              </a:solidFill>
              <a:latin typeface="Arial" panose="020B0604020202020204" pitchFamily="34" charset="0"/>
              <a:ea typeface="+mn-ea"/>
              <a:cs typeface="+mn-cs"/>
            </a:rPr>
            <a:t>NC </a:t>
          </a:r>
          <a:r>
            <a:rPr lang="vi-VN" sz="2400" b="1" kern="1200" dirty="0">
              <a:solidFill>
                <a:schemeClr val="tx1"/>
              </a:solidFill>
              <a:latin typeface="Arial" panose="020B0604020202020204" pitchFamily="34" charset="0"/>
              <a:ea typeface="+mn-ea"/>
              <a:cs typeface="+mn-cs"/>
            </a:rPr>
            <a:t>được </a:t>
          </a:r>
          <a:r>
            <a:rPr lang="vi-VN" sz="2400" b="1" kern="1200" dirty="0">
              <a:solidFill>
                <a:srgbClr val="0000FF"/>
              </a:solidFill>
              <a:latin typeface="Arial" panose="020B0604020202020204" pitchFamily="34" charset="0"/>
              <a:ea typeface="+mn-ea"/>
              <a:cs typeface="+mn-cs"/>
            </a:rPr>
            <a:t>triển khai </a:t>
          </a:r>
          <a:r>
            <a:rPr lang="vi-VN" sz="2400" b="1" kern="1200" dirty="0">
              <a:solidFill>
                <a:schemeClr val="tx1"/>
              </a:solidFill>
              <a:latin typeface="Arial" panose="020B0604020202020204" pitchFamily="34" charset="0"/>
              <a:ea typeface="+mn-ea"/>
              <a:cs typeface="+mn-cs"/>
            </a:rPr>
            <a:t>thực hiện</a:t>
          </a:r>
          <a:r>
            <a:rPr lang="vi-VN" sz="2200" b="1" kern="1200" dirty="0">
              <a:solidFill>
                <a:schemeClr val="tx1"/>
              </a:solidFill>
              <a:latin typeface="Arial" panose="020B0604020202020204" pitchFamily="34" charset="0"/>
              <a:ea typeface="+mn-ea"/>
              <a:cs typeface="+mn-cs"/>
            </a:rPr>
            <a:t>.</a:t>
          </a:r>
          <a:endParaRPr lang="en-US" sz="2200" b="1" kern="1200" dirty="0">
            <a:solidFill>
              <a:schemeClr val="tx1"/>
            </a:solidFill>
            <a:latin typeface="Arial" panose="020B0604020202020204" pitchFamily="34" charset="0"/>
            <a:ea typeface="+mn-ea"/>
            <a:cs typeface="+mn-cs"/>
          </a:endParaRPr>
        </a:p>
      </dgm:t>
    </dgm:pt>
    <dgm:pt modelId="{BFFAAF34-1356-40E7-8D8F-9441CCFCD58A}" type="parTrans" cxnId="{EAF2072F-709B-4DDA-B721-1B4FB57CC449}">
      <dgm:prSet/>
      <dgm:spPr/>
      <dgm:t>
        <a:bodyPr/>
        <a:lstStyle/>
        <a:p>
          <a:endParaRPr lang="en-US"/>
        </a:p>
      </dgm:t>
    </dgm:pt>
    <dgm:pt modelId="{39F64061-AD0B-4070-B505-E52E5E6986B5}" type="sibTrans" cxnId="{EAF2072F-709B-4DDA-B721-1B4FB57CC449}">
      <dgm:prSet/>
      <dgm:spPr/>
      <dgm:t>
        <a:bodyPr/>
        <a:lstStyle/>
        <a:p>
          <a:endParaRPr lang="en-US"/>
        </a:p>
      </dgm:t>
    </dgm:pt>
    <dgm:pt modelId="{040D0CC6-80A8-4F39-B80C-7A1997106B3F}">
      <dgm:prSet phldrT="[Text]" phldr="1"/>
      <dgm:spPr/>
      <dgm:t>
        <a:bodyPr/>
        <a:lstStyle/>
        <a:p>
          <a:endParaRPr lang="en-US" dirty="0"/>
        </a:p>
      </dgm:t>
    </dgm:pt>
    <dgm:pt modelId="{751EDA7A-1E0C-474D-9E7A-69EBD0594F5C}" type="parTrans" cxnId="{954B35A8-E26F-45CC-941D-1CD1508CC60F}">
      <dgm:prSet/>
      <dgm:spPr/>
      <dgm:t>
        <a:bodyPr/>
        <a:lstStyle/>
        <a:p>
          <a:endParaRPr lang="en-US"/>
        </a:p>
      </dgm:t>
    </dgm:pt>
    <dgm:pt modelId="{80AF33D5-A927-4A85-9F4A-EBD28F11A82C}" type="sibTrans" cxnId="{954B35A8-E26F-45CC-941D-1CD1508CC60F}">
      <dgm:prSet/>
      <dgm:spPr/>
      <dgm:t>
        <a:bodyPr/>
        <a:lstStyle/>
        <a:p>
          <a:endParaRPr lang="en-US"/>
        </a:p>
      </dgm:t>
    </dgm:pt>
    <dgm:pt modelId="{220D316B-40F0-45EC-9AEA-2DF8C99B43DC}">
      <dgm:prSet phldrT="[Text]" phldr="1"/>
      <dgm:spPr/>
      <dgm:t>
        <a:bodyPr/>
        <a:lstStyle/>
        <a:p>
          <a:endParaRPr lang="en-US"/>
        </a:p>
      </dgm:t>
    </dgm:pt>
    <dgm:pt modelId="{B708CEE4-396C-4052-8D24-878F5D107AF3}" type="parTrans" cxnId="{24C22AB8-AC06-4D13-966F-B67D3AE0FBA6}">
      <dgm:prSet/>
      <dgm:spPr/>
      <dgm:t>
        <a:bodyPr/>
        <a:lstStyle/>
        <a:p>
          <a:endParaRPr lang="en-US"/>
        </a:p>
      </dgm:t>
    </dgm:pt>
    <dgm:pt modelId="{4F35DE28-1F1E-441B-89F2-E12BD83E1372}" type="sibTrans" cxnId="{24C22AB8-AC06-4D13-966F-B67D3AE0FBA6}">
      <dgm:prSet/>
      <dgm:spPr/>
      <dgm:t>
        <a:bodyPr/>
        <a:lstStyle/>
        <a:p>
          <a:endParaRPr lang="en-US"/>
        </a:p>
      </dgm:t>
    </dgm:pt>
    <dgm:pt modelId="{65124EF6-E318-4758-B7CE-FB257590ED44}">
      <dgm:prSet phldrT="[Text]" custScaleX="108562" custScaleY="98192" custRadScaleRad="119203" custRadScaleInc="-22443"/>
      <dgm:spPr/>
      <dgm:t>
        <a:bodyPr/>
        <a:lstStyle/>
        <a:p>
          <a:endParaRPr lang="en-US"/>
        </a:p>
      </dgm:t>
    </dgm:pt>
    <dgm:pt modelId="{1497BC7C-6B0B-46D4-BA5A-AE2F051A4654}" type="parTrans" cxnId="{84112B5D-9661-4DD7-A1A6-1B08E3DC56C6}">
      <dgm:prSet/>
      <dgm:spPr/>
      <dgm:t>
        <a:bodyPr/>
        <a:lstStyle/>
        <a:p>
          <a:endParaRPr lang="en-US"/>
        </a:p>
      </dgm:t>
    </dgm:pt>
    <dgm:pt modelId="{B0F6793A-C897-4571-AB8B-C5EC42CE5C52}" type="sibTrans" cxnId="{84112B5D-9661-4DD7-A1A6-1B08E3DC56C6}">
      <dgm:prSet/>
      <dgm:spPr/>
      <dgm:t>
        <a:bodyPr/>
        <a:lstStyle/>
        <a:p>
          <a:endParaRPr lang="en-US"/>
        </a:p>
      </dgm:t>
    </dgm:pt>
    <dgm:pt modelId="{ADD71A48-467B-4070-AE23-881C85664177}">
      <dgm:prSet custT="1"/>
      <dgm:spPr>
        <a:solidFill>
          <a:srgbClr val="FFFF00">
            <a:alpha val="50000"/>
          </a:srgbClr>
        </a:solidFill>
      </dgm:spPr>
      <dgm:t>
        <a:bodyPr/>
        <a:lstStyle/>
        <a:p>
          <a:r>
            <a:rPr lang="en-US" sz="2800" b="1" i="0" kern="1200" dirty="0">
              <a:solidFill>
                <a:srgbClr val="FF0000"/>
              </a:solidFill>
              <a:latin typeface="Times New Roman" panose="02020603050405020304" pitchFamily="18" charset="0"/>
              <a:cs typeface="Times New Roman" panose="02020603050405020304" pitchFamily="18" charset="0"/>
            </a:rPr>
            <a:t>20.4</a:t>
          </a:r>
          <a:r>
            <a:rPr lang="en-US" sz="2400" b="1" i="1" kern="1200" dirty="0"/>
            <a:t>. </a:t>
          </a:r>
          <a:r>
            <a:rPr lang="vi-VN" sz="2400" b="1" kern="1200" dirty="0">
              <a:solidFill>
                <a:prstClr val="black"/>
              </a:solidFill>
              <a:latin typeface="Arial" panose="020B0604020202020204" pitchFamily="34" charset="0"/>
              <a:ea typeface="+mn-ea"/>
              <a:cs typeface="+mn-cs"/>
            </a:rPr>
            <a:t>Các hoạt động hợp tác và đối tác </a:t>
          </a:r>
          <a:r>
            <a:rPr lang="en-US" sz="2400" b="1" kern="1200" dirty="0">
              <a:solidFill>
                <a:prstClr val="black"/>
              </a:solidFill>
              <a:latin typeface="Arial" panose="020B0604020202020204" pitchFamily="34" charset="0"/>
              <a:ea typeface="+mn-ea"/>
              <a:cs typeface="+mn-cs"/>
            </a:rPr>
            <a:t>NC</a:t>
          </a:r>
          <a:r>
            <a:rPr lang="vi-VN" sz="2400" b="1" kern="1200" dirty="0">
              <a:solidFill>
                <a:prstClr val="black"/>
              </a:solidFill>
              <a:latin typeface="Arial" panose="020B0604020202020204" pitchFamily="34" charset="0"/>
              <a:ea typeface="+mn-ea"/>
              <a:cs typeface="+mn-cs"/>
            </a:rPr>
            <a:t> được </a:t>
          </a:r>
          <a:r>
            <a:rPr lang="vi-VN" sz="2400" b="1" kern="1200" dirty="0">
              <a:solidFill>
                <a:srgbClr val="0000FF"/>
              </a:solidFill>
              <a:latin typeface="Arial" panose="020B0604020202020204" pitchFamily="34" charset="0"/>
              <a:ea typeface="+mn-ea"/>
              <a:cs typeface="+mn-cs"/>
            </a:rPr>
            <a:t>cải thiện</a:t>
          </a:r>
          <a:r>
            <a:rPr lang="vi-VN" sz="2400" b="1" kern="1200" dirty="0">
              <a:solidFill>
                <a:prstClr val="black"/>
              </a:solidFill>
              <a:latin typeface="Arial" panose="020B0604020202020204" pitchFamily="34" charset="0"/>
              <a:ea typeface="+mn-ea"/>
              <a:cs typeface="+mn-cs"/>
            </a:rPr>
            <a:t> để đạt được các mục tiêu </a:t>
          </a:r>
          <a:r>
            <a:rPr lang="en-US" sz="2400" b="1" kern="1200" dirty="0">
              <a:solidFill>
                <a:prstClr val="black"/>
              </a:solidFill>
              <a:latin typeface="Arial" panose="020B0604020202020204" pitchFamily="34" charset="0"/>
              <a:ea typeface="+mn-ea"/>
              <a:cs typeface="+mn-cs"/>
            </a:rPr>
            <a:t>NC</a:t>
          </a:r>
          <a:r>
            <a:rPr lang="vi-VN" sz="2400" b="1" kern="1200" dirty="0">
              <a:solidFill>
                <a:prstClr val="black"/>
              </a:solidFill>
              <a:latin typeface="Arial" panose="020B0604020202020204" pitchFamily="34" charset="0"/>
              <a:ea typeface="+mn-ea"/>
              <a:cs typeface="+mn-cs"/>
            </a:rPr>
            <a:t>.</a:t>
          </a:r>
          <a:r>
            <a:rPr lang="en-GB" sz="2400" b="1" kern="1200" dirty="0">
              <a:solidFill>
                <a:prstClr val="black"/>
              </a:solidFill>
              <a:latin typeface="Arial" panose="020B0604020202020204" pitchFamily="34" charset="0"/>
              <a:ea typeface="+mn-ea"/>
              <a:cs typeface="+mn-cs"/>
            </a:rPr>
            <a:t>..</a:t>
          </a:r>
          <a:endParaRPr lang="en-US" sz="2200" b="1" kern="1200" dirty="0">
            <a:solidFill>
              <a:prstClr val="black"/>
            </a:solidFill>
            <a:latin typeface="Arial" panose="020B0604020202020204" pitchFamily="34" charset="0"/>
            <a:ea typeface="+mn-ea"/>
            <a:cs typeface="+mn-cs"/>
          </a:endParaRPr>
        </a:p>
      </dgm:t>
    </dgm:pt>
    <dgm:pt modelId="{C87167A3-FAFC-4708-9B8B-F7F597AA26BE}" type="parTrans" cxnId="{E8A4B5B2-4DEF-4667-8037-F8F0AE4275F9}">
      <dgm:prSet/>
      <dgm:spPr/>
      <dgm:t>
        <a:bodyPr/>
        <a:lstStyle/>
        <a:p>
          <a:endParaRPr lang="en-US"/>
        </a:p>
      </dgm:t>
    </dgm:pt>
    <dgm:pt modelId="{2F8F1BA1-E2CB-48F0-812B-8B0BDD29673F}" type="sibTrans" cxnId="{E8A4B5B2-4DEF-4667-8037-F8F0AE4275F9}">
      <dgm:prSet/>
      <dgm:spPr/>
      <dgm:t>
        <a:bodyPr/>
        <a:lstStyle/>
        <a:p>
          <a:endParaRPr lang="en-US"/>
        </a:p>
      </dgm:t>
    </dgm:pt>
    <dgm:pt modelId="{CDEF7A5F-AB6C-4EAD-8B1D-6A7B5C353823}" type="pres">
      <dgm:prSet presAssocID="{263881BF-70D9-4C54-994E-DDD665756969}" presName="composite" presStyleCnt="0">
        <dgm:presLayoutVars>
          <dgm:chMax val="1"/>
          <dgm:dir/>
          <dgm:resizeHandles val="exact"/>
        </dgm:presLayoutVars>
      </dgm:prSet>
      <dgm:spPr/>
      <dgm:t>
        <a:bodyPr/>
        <a:lstStyle/>
        <a:p>
          <a:endParaRPr lang="en-US"/>
        </a:p>
      </dgm:t>
    </dgm:pt>
    <dgm:pt modelId="{3F0C2161-9006-4781-8773-D747FDB9E177}" type="pres">
      <dgm:prSet presAssocID="{263881BF-70D9-4C54-994E-DDD665756969}" presName="radial" presStyleCnt="0">
        <dgm:presLayoutVars>
          <dgm:animLvl val="ctr"/>
        </dgm:presLayoutVars>
      </dgm:prSet>
      <dgm:spPr/>
    </dgm:pt>
    <dgm:pt modelId="{5C1A50F0-747D-49BF-BC43-B17F6E261357}" type="pres">
      <dgm:prSet presAssocID="{B7990F2B-B484-4424-A03C-AE94D375E689}" presName="centerShape" presStyleLbl="vennNode1" presStyleIdx="0" presStyleCnt="5" custScaleX="174191" custScaleY="111857"/>
      <dgm:spPr/>
      <dgm:t>
        <a:bodyPr/>
        <a:lstStyle/>
        <a:p>
          <a:endParaRPr lang="en-US"/>
        </a:p>
      </dgm:t>
    </dgm:pt>
    <dgm:pt modelId="{9EFB084E-6D77-41CF-AC32-BF75A26ED5E1}" type="pres">
      <dgm:prSet presAssocID="{2FDB55EF-29F8-491B-B304-72106852574B}" presName="node" presStyleLbl="vennNode1" presStyleIdx="1" presStyleCnt="5" custScaleX="438744" custScaleY="177412" custRadScaleRad="92544" custRadScaleInc="201">
        <dgm:presLayoutVars>
          <dgm:bulletEnabled val="1"/>
        </dgm:presLayoutVars>
      </dgm:prSet>
      <dgm:spPr/>
      <dgm:t>
        <a:bodyPr/>
        <a:lstStyle/>
        <a:p>
          <a:endParaRPr lang="en-US"/>
        </a:p>
      </dgm:t>
    </dgm:pt>
    <dgm:pt modelId="{B91F2A28-919A-44C7-9D7B-EA8B46798D12}" type="pres">
      <dgm:prSet presAssocID="{40B0A4C0-17A5-481A-B0D3-A4AAA489A666}" presName="node" presStyleLbl="vennNode1" presStyleIdx="2" presStyleCnt="5" custScaleX="244702" custScaleY="250346" custRadScaleRad="155501" custRadScaleInc="-1727">
        <dgm:presLayoutVars>
          <dgm:bulletEnabled val="1"/>
        </dgm:presLayoutVars>
      </dgm:prSet>
      <dgm:spPr/>
      <dgm:t>
        <a:bodyPr/>
        <a:lstStyle/>
        <a:p>
          <a:endParaRPr lang="en-US"/>
        </a:p>
      </dgm:t>
    </dgm:pt>
    <dgm:pt modelId="{D5A9ED3A-41B6-4C11-88D7-A98EB97E855C}" type="pres">
      <dgm:prSet presAssocID="{427F178C-90F6-42C1-BC17-DB940D654718}" presName="node" presStyleLbl="vennNode1" presStyleIdx="3" presStyleCnt="5" custScaleX="476839" custScaleY="141481" custRadScaleRad="84558" custRadScaleInc="4635">
        <dgm:presLayoutVars>
          <dgm:bulletEnabled val="1"/>
        </dgm:presLayoutVars>
      </dgm:prSet>
      <dgm:spPr/>
      <dgm:t>
        <a:bodyPr/>
        <a:lstStyle/>
        <a:p>
          <a:endParaRPr lang="en-US"/>
        </a:p>
      </dgm:t>
    </dgm:pt>
    <dgm:pt modelId="{6B09F1FE-B0F7-4F3C-97E9-933474F263DF}" type="pres">
      <dgm:prSet presAssocID="{ADD71A48-467B-4070-AE23-881C85664177}" presName="node" presStyleLbl="vennNode1" presStyleIdx="4" presStyleCnt="5" custScaleX="257205" custScaleY="255279" custRadScaleRad="153073" custRadScaleInc="1258">
        <dgm:presLayoutVars>
          <dgm:bulletEnabled val="1"/>
        </dgm:presLayoutVars>
      </dgm:prSet>
      <dgm:spPr/>
      <dgm:t>
        <a:bodyPr/>
        <a:lstStyle/>
        <a:p>
          <a:endParaRPr lang="en-US"/>
        </a:p>
      </dgm:t>
    </dgm:pt>
  </dgm:ptLst>
  <dgm:cxnLst>
    <dgm:cxn modelId="{84112B5D-9661-4DD7-A1A6-1B08E3DC56C6}" srcId="{263881BF-70D9-4C54-994E-DDD665756969}" destId="{65124EF6-E318-4758-B7CE-FB257590ED44}" srcOrd="3" destOrd="0" parTransId="{1497BC7C-6B0B-46D4-BA5A-AE2F051A4654}" sibTransId="{B0F6793A-C897-4571-AB8B-C5EC42CE5C52}"/>
    <dgm:cxn modelId="{2A2208B7-BEFD-4F2B-B0DE-F85BDF8EEE2C}" type="presOf" srcId="{427F178C-90F6-42C1-BC17-DB940D654718}" destId="{D5A9ED3A-41B6-4C11-88D7-A98EB97E855C}" srcOrd="0" destOrd="0" presId="urn:microsoft.com/office/officeart/2005/8/layout/radial3"/>
    <dgm:cxn modelId="{A1BC86DE-DC2A-40CF-9217-242B1E69190C}" type="presOf" srcId="{2FDB55EF-29F8-491B-B304-72106852574B}" destId="{9EFB084E-6D77-41CF-AC32-BF75A26ED5E1}" srcOrd="0" destOrd="0" presId="urn:microsoft.com/office/officeart/2005/8/layout/radial3"/>
    <dgm:cxn modelId="{DB146A10-84AA-4663-8E06-A094506867B3}" type="presOf" srcId="{40B0A4C0-17A5-481A-B0D3-A4AAA489A666}" destId="{B91F2A28-919A-44C7-9D7B-EA8B46798D12}" srcOrd="0" destOrd="0" presId="urn:microsoft.com/office/officeart/2005/8/layout/radial3"/>
    <dgm:cxn modelId="{C21F8683-5E22-4834-9324-5333F56E8AAE}" type="presOf" srcId="{B7990F2B-B484-4424-A03C-AE94D375E689}" destId="{5C1A50F0-747D-49BF-BC43-B17F6E261357}" srcOrd="0" destOrd="0" presId="urn:microsoft.com/office/officeart/2005/8/layout/radial3"/>
    <dgm:cxn modelId="{2301254D-B6C2-42C5-8BAE-579534A81EF5}" srcId="{B7990F2B-B484-4424-A03C-AE94D375E689}" destId="{40B0A4C0-17A5-481A-B0D3-A4AAA489A666}" srcOrd="1" destOrd="0" parTransId="{C279353E-2272-44CD-BE65-8E11C5C92E25}" sibTransId="{F1A2CCD3-D1F4-45FB-9CFF-D245772B51DB}"/>
    <dgm:cxn modelId="{24C22AB8-AC06-4D13-966F-B67D3AE0FBA6}" srcId="{263881BF-70D9-4C54-994E-DDD665756969}" destId="{220D316B-40F0-45EC-9AEA-2DF8C99B43DC}" srcOrd="2" destOrd="0" parTransId="{B708CEE4-396C-4052-8D24-878F5D107AF3}" sibTransId="{4F35DE28-1F1E-441B-89F2-E12BD83E1372}"/>
    <dgm:cxn modelId="{954B35A8-E26F-45CC-941D-1CD1508CC60F}" srcId="{263881BF-70D9-4C54-994E-DDD665756969}" destId="{040D0CC6-80A8-4F39-B80C-7A1997106B3F}" srcOrd="1" destOrd="0" parTransId="{751EDA7A-1E0C-474D-9E7A-69EBD0594F5C}" sibTransId="{80AF33D5-A927-4A85-9F4A-EBD28F11A82C}"/>
    <dgm:cxn modelId="{20A330F6-43DF-44C6-9895-357D7A5E8BCC}" srcId="{B7990F2B-B484-4424-A03C-AE94D375E689}" destId="{2FDB55EF-29F8-491B-B304-72106852574B}" srcOrd="0" destOrd="0" parTransId="{F3180D8B-89D8-4472-9362-6FFF7F6BA8ED}" sibTransId="{0F4E2A27-39FD-4BD1-9EC2-366B7A16CACE}"/>
    <dgm:cxn modelId="{67B9E712-1A60-42AD-B15E-6D326E6F3FBC}" type="presOf" srcId="{263881BF-70D9-4C54-994E-DDD665756969}" destId="{CDEF7A5F-AB6C-4EAD-8B1D-6A7B5C353823}" srcOrd="0" destOrd="0" presId="urn:microsoft.com/office/officeart/2005/8/layout/radial3"/>
    <dgm:cxn modelId="{EAF2072F-709B-4DDA-B721-1B4FB57CC449}" srcId="{B7990F2B-B484-4424-A03C-AE94D375E689}" destId="{427F178C-90F6-42C1-BC17-DB940D654718}" srcOrd="2" destOrd="0" parTransId="{BFFAAF34-1356-40E7-8D8F-9441CCFCD58A}" sibTransId="{39F64061-AD0B-4070-B505-E52E5E6986B5}"/>
    <dgm:cxn modelId="{E8A4B5B2-4DEF-4667-8037-F8F0AE4275F9}" srcId="{B7990F2B-B484-4424-A03C-AE94D375E689}" destId="{ADD71A48-467B-4070-AE23-881C85664177}" srcOrd="3" destOrd="0" parTransId="{C87167A3-FAFC-4708-9B8B-F7F597AA26BE}" sibTransId="{2F8F1BA1-E2CB-48F0-812B-8B0BDD29673F}"/>
    <dgm:cxn modelId="{FF6D496C-FA20-4AA1-9C04-425A2C4FB441}" type="presOf" srcId="{ADD71A48-467B-4070-AE23-881C85664177}" destId="{6B09F1FE-B0F7-4F3C-97E9-933474F263DF}" srcOrd="0" destOrd="0" presId="urn:microsoft.com/office/officeart/2005/8/layout/radial3"/>
    <dgm:cxn modelId="{509B874A-114C-42FF-8F1B-74BC8F2B93D3}" srcId="{263881BF-70D9-4C54-994E-DDD665756969}" destId="{B7990F2B-B484-4424-A03C-AE94D375E689}" srcOrd="0" destOrd="0" parTransId="{6D8E80B8-7A3A-4E86-8DE7-BC4DA655B5C2}" sibTransId="{0A0818FA-B4D1-401E-BEA0-3BC97E6ACBD1}"/>
    <dgm:cxn modelId="{A356DFD2-5A37-465F-8B76-72FAC05AB917}" type="presParOf" srcId="{CDEF7A5F-AB6C-4EAD-8B1D-6A7B5C353823}" destId="{3F0C2161-9006-4781-8773-D747FDB9E177}" srcOrd="0" destOrd="0" presId="urn:microsoft.com/office/officeart/2005/8/layout/radial3"/>
    <dgm:cxn modelId="{6AC88EA9-6FBC-48EA-A249-BEBFAC074066}" type="presParOf" srcId="{3F0C2161-9006-4781-8773-D747FDB9E177}" destId="{5C1A50F0-747D-49BF-BC43-B17F6E261357}" srcOrd="0" destOrd="0" presId="urn:microsoft.com/office/officeart/2005/8/layout/radial3"/>
    <dgm:cxn modelId="{BBF74FD4-A151-4D3A-BC63-7990D730EB9D}" type="presParOf" srcId="{3F0C2161-9006-4781-8773-D747FDB9E177}" destId="{9EFB084E-6D77-41CF-AC32-BF75A26ED5E1}" srcOrd="1" destOrd="0" presId="urn:microsoft.com/office/officeart/2005/8/layout/radial3"/>
    <dgm:cxn modelId="{ACCF507A-2BBC-4C0C-AFA7-38ED143736F5}" type="presParOf" srcId="{3F0C2161-9006-4781-8773-D747FDB9E177}" destId="{B91F2A28-919A-44C7-9D7B-EA8B46798D12}" srcOrd="2" destOrd="0" presId="urn:microsoft.com/office/officeart/2005/8/layout/radial3"/>
    <dgm:cxn modelId="{4B2EDD9B-68E9-41B8-9FCF-73F4E3C20A9C}" type="presParOf" srcId="{3F0C2161-9006-4781-8773-D747FDB9E177}" destId="{D5A9ED3A-41B6-4C11-88D7-A98EB97E855C}" srcOrd="3" destOrd="0" presId="urn:microsoft.com/office/officeart/2005/8/layout/radial3"/>
    <dgm:cxn modelId="{70544FA0-AA4A-4E53-9425-B09A2C9322C0}" type="presParOf" srcId="{3F0C2161-9006-4781-8773-D747FDB9E177}" destId="{6B09F1FE-B0F7-4F3C-97E9-933474F263DF}"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182FC9-EE5C-4F32-9494-4D402CBACB57}"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en-US"/>
        </a:p>
      </dgm:t>
    </dgm:pt>
    <dgm:pt modelId="{4587C502-D517-4C3F-A8DF-00AC8330894C}" type="pres">
      <dgm:prSet presAssocID="{94182FC9-EE5C-4F32-9494-4D402CBACB57}" presName="Name0" presStyleCnt="0">
        <dgm:presLayoutVars>
          <dgm:chPref val="1"/>
          <dgm:dir/>
          <dgm:animOne val="branch"/>
          <dgm:animLvl val="lvl"/>
          <dgm:resizeHandles/>
        </dgm:presLayoutVars>
      </dgm:prSet>
      <dgm:spPr/>
      <dgm:t>
        <a:bodyPr/>
        <a:lstStyle/>
        <a:p>
          <a:endParaRPr lang="en-US"/>
        </a:p>
      </dgm:t>
    </dgm:pt>
  </dgm:ptLst>
  <dgm:cxnLst>
    <dgm:cxn modelId="{9B695306-D367-4BD9-9621-6044563679AE}" type="presOf" srcId="{94182FC9-EE5C-4F32-9494-4D402CBACB57}" destId="{4587C502-D517-4C3F-A8DF-00AC8330894C}" srcOrd="0"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182FC9-EE5C-4F32-9494-4D402CBACB57}"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en-US"/>
        </a:p>
      </dgm:t>
    </dgm:pt>
    <dgm:pt modelId="{92223319-B1FC-4928-856A-8C967AB100C7}">
      <dgm:prSet phldrT="[Text]" custT="1">
        <dgm:style>
          <a:lnRef idx="2">
            <a:schemeClr val="accent6"/>
          </a:lnRef>
          <a:fillRef idx="1">
            <a:schemeClr val="lt1"/>
          </a:fillRef>
          <a:effectRef idx="0">
            <a:schemeClr val="accent6"/>
          </a:effectRef>
          <a:fontRef idx="minor">
            <a:schemeClr val="dk1"/>
          </a:fontRef>
        </dgm:style>
      </dgm:prSet>
      <dgm:spPr>
        <a:solidFill>
          <a:schemeClr val="accent4">
            <a:lumMod val="20000"/>
            <a:lumOff val="80000"/>
          </a:schemeClr>
        </a:solidFill>
      </dgm:spPr>
      <dgm:t>
        <a:bodyPr/>
        <a:lstStyle/>
        <a:p>
          <a:pPr algn="just"/>
          <a:r>
            <a:rPr lang="en-US" sz="3900" dirty="0"/>
            <a:t>B</a:t>
          </a:r>
          <a:r>
            <a:rPr lang="vi-VN" sz="2800" dirty="0">
              <a:solidFill>
                <a:srgbClr val="C00000"/>
              </a:solidFill>
              <a:latin typeface="Times New Roman" panose="02020603050405020304" pitchFamily="18" charset="0"/>
              <a:cs typeface="Times New Roman" panose="02020603050405020304" pitchFamily="18" charset="0"/>
            </a:rPr>
            <a:t>an hành các kế hoạch </a:t>
          </a:r>
          <a:r>
            <a:rPr lang="en-US" sz="2800" dirty="0">
              <a:solidFill>
                <a:srgbClr val="C00000"/>
              </a:solidFill>
              <a:latin typeface="Times New Roman" panose="02020603050405020304" pitchFamily="18" charset="0"/>
              <a:cs typeface="Times New Roman" panose="02020603050405020304" pitchFamily="18" charset="0"/>
            </a:rPr>
            <a:t>NCKH </a:t>
          </a:r>
          <a:r>
            <a:rPr lang="vi-VN" sz="2800" dirty="0">
              <a:solidFill>
                <a:srgbClr val="C00000"/>
              </a:solidFill>
              <a:latin typeface="Times New Roman" panose="02020603050405020304" pitchFamily="18" charset="0"/>
              <a:cs typeface="Times New Roman" panose="02020603050405020304" pitchFamily="18" charset="0"/>
            </a:rPr>
            <a:t>và hợp tác đối ngoại cho từng năm học</a:t>
          </a:r>
          <a:r>
            <a:rPr lang="en-US" sz="2800" dirty="0">
              <a:solidFill>
                <a:srgbClr val="C00000"/>
              </a:solidFill>
              <a:latin typeface="Times New Roman" panose="02020603050405020304" pitchFamily="18" charset="0"/>
              <a:cs typeface="Times New Roman" panose="02020603050405020304" pitchFamily="18" charset="0"/>
            </a:rPr>
            <a:t> : (</a:t>
          </a:r>
          <a:r>
            <a:rPr lang="vi-VN" sz="2800" dirty="0">
              <a:solidFill>
                <a:srgbClr val="C00000"/>
              </a:solidFill>
              <a:latin typeface="Times New Roman" panose="02020603050405020304" pitchFamily="18" charset="0"/>
              <a:cs typeface="Times New Roman" panose="02020603050405020304" pitchFamily="18" charset="0"/>
            </a:rPr>
            <a:t>H08.1.00</a:t>
          </a:r>
          <a:r>
            <a:rPr lang="en-US" sz="2800" dirty="0">
              <a:solidFill>
                <a:srgbClr val="C00000"/>
              </a:solidFill>
              <a:latin typeface="Times New Roman" panose="02020603050405020304" pitchFamily="18" charset="0"/>
              <a:cs typeface="Times New Roman" panose="02020603050405020304" pitchFamily="18" charset="0"/>
            </a:rPr>
            <a:t>7], </a:t>
          </a:r>
          <a:r>
            <a:rPr lang="en-US" sz="2800" dirty="0" err="1">
              <a:solidFill>
                <a:srgbClr val="C00000"/>
              </a:solidFill>
              <a:latin typeface="Times New Roman" panose="02020603050405020304" pitchFamily="18" charset="0"/>
              <a:cs typeface="Times New Roman" panose="02020603050405020304" pitchFamily="18" charset="0"/>
            </a:rPr>
            <a:t>từ</a:t>
          </a:r>
          <a:r>
            <a:rPr lang="vi-VN"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 2016-2021</a:t>
          </a:r>
          <a:r>
            <a:rPr lang="vi-VN" sz="2800" dirty="0">
              <a:solidFill>
                <a:srgbClr val="C00000"/>
              </a:solidFill>
              <a:latin typeface="Times New Roman" panose="02020603050405020304" pitchFamily="18" charset="0"/>
              <a:cs typeface="Times New Roman" panose="02020603050405020304" pitchFamily="18" charset="0"/>
            </a:rPr>
            <a:t> </a:t>
          </a:r>
          <a:endParaRPr lang="en-US" sz="3900" dirty="0">
            <a:solidFill>
              <a:srgbClr val="C00000"/>
            </a:solidFill>
            <a:latin typeface="Times New Roman" panose="02020603050405020304" pitchFamily="18" charset="0"/>
            <a:cs typeface="Times New Roman" panose="02020603050405020304" pitchFamily="18" charset="0"/>
          </a:endParaRPr>
        </a:p>
      </dgm:t>
    </dgm:pt>
    <dgm:pt modelId="{58C5CBCA-A4EC-413A-B5BE-8559913E2E4A}" type="parTrans" cxnId="{020DDB59-31B1-4CCA-9A71-5835F8526E9E}">
      <dgm:prSet/>
      <dgm:spPr/>
      <dgm:t>
        <a:bodyPr/>
        <a:lstStyle/>
        <a:p>
          <a:endParaRPr lang="en-US"/>
        </a:p>
      </dgm:t>
    </dgm:pt>
    <dgm:pt modelId="{B85D9B56-44ED-42B4-9E90-70986C345ECE}" type="sibTrans" cxnId="{020DDB59-31B1-4CCA-9A71-5835F8526E9E}">
      <dgm:prSet/>
      <dgm:spPr/>
      <dgm:t>
        <a:bodyPr/>
        <a:lstStyle/>
        <a:p>
          <a:endParaRPr lang="en-US"/>
        </a:p>
      </dgm:t>
    </dgm:pt>
    <dgm:pt modelId="{84794789-0FDD-4271-B150-05D6E3EC01CB}">
      <dgm:prSet phldrT="[Text]">
        <dgm:style>
          <a:lnRef idx="2">
            <a:schemeClr val="accent6"/>
          </a:lnRef>
          <a:fillRef idx="1">
            <a:schemeClr val="lt1"/>
          </a:fillRef>
          <a:effectRef idx="0">
            <a:schemeClr val="accent6"/>
          </a:effectRef>
          <a:fontRef idx="minor">
            <a:schemeClr val="dk1"/>
          </a:fontRef>
        </dgm:style>
      </dgm:prSet>
      <dgm:spPr>
        <a:solidFill>
          <a:schemeClr val="accent5">
            <a:lumMod val="20000"/>
            <a:lumOff val="80000"/>
          </a:schemeClr>
        </a:solidFill>
      </dgm:spPr>
      <dgm:t>
        <a:bodyPr/>
        <a:lstStyle/>
        <a:p>
          <a:r>
            <a:rPr lang="vi-VN" dirty="0">
              <a:latin typeface="Times New Roman" panose="02020603050405020304" pitchFamily="18" charset="0"/>
              <a:cs typeface="Times New Roman" panose="02020603050405020304" pitchFamily="18" charset="0"/>
            </a:rPr>
            <a:t>đặt mục tiêu cụ thể trong giai đoạn 2021 - 2025, mỗi năm sẽ t</a:t>
          </a:r>
          <a:r>
            <a:rPr lang="en-US" dirty="0">
              <a:latin typeface="Times New Roman" panose="02020603050405020304" pitchFamily="18" charset="0"/>
              <a:cs typeface="Times New Roman" panose="02020603050405020304" pitchFamily="18" charset="0"/>
            </a:rPr>
            <a:t>ă</a:t>
          </a:r>
          <a:r>
            <a:rPr lang="vi-VN" dirty="0">
              <a:latin typeface="Times New Roman" panose="02020603050405020304" pitchFamily="18" charset="0"/>
              <a:cs typeface="Times New Roman" panose="02020603050405020304" pitchFamily="18" charset="0"/>
            </a:rPr>
            <a:t>ng</a:t>
          </a:r>
          <a:r>
            <a:rPr lang="en-US" dirty="0">
              <a:latin typeface="Times New Roman" panose="02020603050405020304" pitchFamily="18" charset="0"/>
              <a:cs typeface="Times New Roman" panose="02020603050405020304" pitchFamily="18" charset="0"/>
            </a:rPr>
            <a:t> (135/QĐ/2020</a:t>
          </a:r>
          <a:r>
            <a:rPr lang="en-US" dirty="0"/>
            <a:t>)</a:t>
          </a:r>
          <a:r>
            <a:rPr lang="vi-VN" dirty="0"/>
            <a:t> </a:t>
          </a:r>
          <a:endParaRPr lang="en-US" dirty="0"/>
        </a:p>
      </dgm:t>
    </dgm:pt>
    <dgm:pt modelId="{B9D149F4-5359-48AC-A277-ED090A30A793}" type="parTrans" cxnId="{A4342400-55A4-4CDC-A80D-53AE3CD5DC46}">
      <dgm:prSet/>
      <dgm:spPr/>
      <dgm:t>
        <a:bodyPr/>
        <a:lstStyle/>
        <a:p>
          <a:endParaRPr lang="en-US"/>
        </a:p>
      </dgm:t>
    </dgm:pt>
    <dgm:pt modelId="{81CF65AE-746E-4831-A54F-24F520942F68}" type="sibTrans" cxnId="{A4342400-55A4-4CDC-A80D-53AE3CD5DC46}">
      <dgm:prSet/>
      <dgm:spPr/>
      <dgm:t>
        <a:bodyPr/>
        <a:lstStyle/>
        <a:p>
          <a:endParaRPr lang="en-US"/>
        </a:p>
      </dgm:t>
    </dgm:pt>
    <dgm:pt modelId="{9C8DEF2E-32E8-4A58-99F3-B4B50F2E9962}">
      <dgm:prSet phldrT="[Text]" custT="1"/>
      <dgm:spPr>
        <a:solidFill>
          <a:schemeClr val="accent3">
            <a:lumMod val="20000"/>
            <a:lumOff val="80000"/>
          </a:schemeClr>
        </a:solidFill>
      </dgm:spPr>
      <dgm:t>
        <a:bodyPr/>
        <a:lstStyle/>
        <a:p>
          <a:pPr algn="just"/>
          <a:r>
            <a:rPr lang="en-US" sz="2400" dirty="0" err="1">
              <a:solidFill>
                <a:srgbClr val="C00000"/>
              </a:solidFill>
            </a:rPr>
            <a:t>đến</a:t>
          </a:r>
          <a:r>
            <a:rPr lang="en-US" sz="2400" dirty="0">
              <a:solidFill>
                <a:srgbClr val="C00000"/>
              </a:solidFill>
            </a:rPr>
            <a:t> </a:t>
          </a:r>
          <a:r>
            <a:rPr lang="en-US" sz="2400" dirty="0" err="1">
              <a:solidFill>
                <a:srgbClr val="C00000"/>
              </a:solidFill>
            </a:rPr>
            <a:t>năm</a:t>
          </a:r>
          <a:r>
            <a:rPr lang="en-US" sz="2400" dirty="0">
              <a:solidFill>
                <a:srgbClr val="C00000"/>
              </a:solidFill>
            </a:rPr>
            <a:t> 2030 </a:t>
          </a:r>
          <a:r>
            <a:rPr lang="en-US" sz="2400" dirty="0" err="1">
              <a:solidFill>
                <a:srgbClr val="C00000"/>
              </a:solidFill>
            </a:rPr>
            <a:t>trở</a:t>
          </a:r>
          <a:r>
            <a:rPr lang="en-US" sz="2400" dirty="0">
              <a:solidFill>
                <a:srgbClr val="C00000"/>
              </a:solidFill>
            </a:rPr>
            <a:t> </a:t>
          </a:r>
          <a:r>
            <a:rPr lang="en-US" sz="2400" dirty="0" err="1">
              <a:solidFill>
                <a:srgbClr val="C00000"/>
              </a:solidFill>
            </a:rPr>
            <a:t>thành</a:t>
          </a:r>
          <a:r>
            <a:rPr lang="en-US" sz="2400" dirty="0">
              <a:solidFill>
                <a:srgbClr val="C00000"/>
              </a:solidFill>
            </a:rPr>
            <a:t> </a:t>
          </a:r>
          <a:r>
            <a:rPr lang="en-US" sz="2400" dirty="0" err="1">
              <a:solidFill>
                <a:srgbClr val="C00000"/>
              </a:solidFill>
            </a:rPr>
            <a:t>trường</a:t>
          </a:r>
          <a:r>
            <a:rPr lang="en-US" sz="2400" dirty="0">
              <a:solidFill>
                <a:srgbClr val="C00000"/>
              </a:solidFill>
            </a:rPr>
            <a:t> </a:t>
          </a:r>
          <a:r>
            <a:rPr lang="en-US" sz="2400" dirty="0" err="1">
              <a:solidFill>
                <a:srgbClr val="C00000"/>
              </a:solidFill>
            </a:rPr>
            <a:t>đại</a:t>
          </a:r>
          <a:r>
            <a:rPr lang="en-US" sz="2400" dirty="0">
              <a:solidFill>
                <a:srgbClr val="C00000"/>
              </a:solidFill>
            </a:rPr>
            <a:t> </a:t>
          </a:r>
          <a:r>
            <a:rPr lang="en-US" sz="2400" dirty="0" err="1">
              <a:solidFill>
                <a:srgbClr val="C00000"/>
              </a:solidFill>
            </a:rPr>
            <a:t>học</a:t>
          </a:r>
          <a:r>
            <a:rPr lang="en-US" sz="2400" dirty="0">
              <a:solidFill>
                <a:srgbClr val="C00000"/>
              </a:solidFill>
            </a:rPr>
            <a:t> </a:t>
          </a:r>
          <a:r>
            <a:rPr lang="en-US" sz="2400" dirty="0" err="1">
              <a:solidFill>
                <a:srgbClr val="C00000"/>
              </a:solidFill>
            </a:rPr>
            <a:t>đa</a:t>
          </a:r>
          <a:r>
            <a:rPr lang="en-US" sz="2400" dirty="0">
              <a:solidFill>
                <a:srgbClr val="C00000"/>
              </a:solidFill>
            </a:rPr>
            <a:t> </a:t>
          </a:r>
          <a:r>
            <a:rPr lang="en-US" sz="2400" dirty="0" err="1">
              <a:solidFill>
                <a:srgbClr val="C00000"/>
              </a:solidFill>
            </a:rPr>
            <a:t>ngành</a:t>
          </a:r>
          <a:r>
            <a:rPr lang="en-US" sz="2400" dirty="0">
              <a:solidFill>
                <a:srgbClr val="C00000"/>
              </a:solidFill>
            </a:rPr>
            <a:t>, </a:t>
          </a:r>
          <a:r>
            <a:rPr lang="en-US" sz="2400" dirty="0" err="1">
              <a:solidFill>
                <a:srgbClr val="C00000"/>
              </a:solidFill>
            </a:rPr>
            <a:t>theo</a:t>
          </a:r>
          <a:r>
            <a:rPr lang="en-US" sz="2400" dirty="0">
              <a:solidFill>
                <a:srgbClr val="C00000"/>
              </a:solidFill>
            </a:rPr>
            <a:t> </a:t>
          </a:r>
          <a:r>
            <a:rPr lang="en-US" sz="2400" dirty="0" err="1">
              <a:solidFill>
                <a:srgbClr val="C00000"/>
              </a:solidFill>
            </a:rPr>
            <a:t>định</a:t>
          </a:r>
          <a:r>
            <a:rPr lang="en-US" sz="2400" dirty="0">
              <a:solidFill>
                <a:srgbClr val="C00000"/>
              </a:solidFill>
            </a:rPr>
            <a:t> </a:t>
          </a:r>
          <a:r>
            <a:rPr lang="en-US" sz="2400" dirty="0" err="1">
              <a:solidFill>
                <a:srgbClr val="C00000"/>
              </a:solidFill>
            </a:rPr>
            <a:t>hướng</a:t>
          </a:r>
          <a:r>
            <a:rPr lang="en-US" sz="2400" dirty="0">
              <a:solidFill>
                <a:srgbClr val="C00000"/>
              </a:solidFill>
            </a:rPr>
            <a:t> </a:t>
          </a:r>
          <a:r>
            <a:rPr lang="en-US" sz="2400" dirty="0" err="1">
              <a:solidFill>
                <a:srgbClr val="C00000"/>
              </a:solidFill>
            </a:rPr>
            <a:t>ứng</a:t>
          </a:r>
          <a:r>
            <a:rPr lang="en-US" sz="2400" dirty="0">
              <a:solidFill>
                <a:srgbClr val="C00000"/>
              </a:solidFill>
            </a:rPr>
            <a:t> </a:t>
          </a:r>
          <a:r>
            <a:rPr lang="en-US" sz="2400" dirty="0" err="1">
              <a:solidFill>
                <a:srgbClr val="C00000"/>
              </a:solidFill>
            </a:rPr>
            <a:t>dụng</a:t>
          </a:r>
          <a:r>
            <a:rPr lang="en-US" sz="2400" dirty="0">
              <a:solidFill>
                <a:srgbClr val="C00000"/>
              </a:solidFill>
            </a:rPr>
            <a:t> (</a:t>
          </a:r>
          <a:r>
            <a:rPr lang="vi-VN" sz="2400" dirty="0">
              <a:solidFill>
                <a:srgbClr val="C00000"/>
              </a:solidFill>
            </a:rPr>
            <a:t>Số </a:t>
          </a:r>
          <a:r>
            <a:rPr lang="en-US" sz="2400" dirty="0">
              <a:solidFill>
                <a:srgbClr val="C00000"/>
              </a:solidFill>
            </a:rPr>
            <a:t>185</a:t>
          </a:r>
          <a:r>
            <a:rPr lang="vi-VN" sz="2400" dirty="0">
              <a:solidFill>
                <a:srgbClr val="C00000"/>
              </a:solidFill>
            </a:rPr>
            <a:t>/QĐ</a:t>
          </a:r>
          <a:r>
            <a:rPr lang="en-US" sz="2400" dirty="0">
              <a:solidFill>
                <a:srgbClr val="C00000"/>
              </a:solidFill>
            </a:rPr>
            <a:t>/2020) [ H01.1.004 </a:t>
          </a:r>
          <a:r>
            <a:rPr lang="en-US" sz="2200" dirty="0"/>
            <a:t>],</a:t>
          </a:r>
          <a:r>
            <a:rPr lang="en-US" sz="2200" i="1" dirty="0"/>
            <a:t> </a:t>
          </a:r>
          <a:endParaRPr lang="en-US" sz="2200" dirty="0"/>
        </a:p>
      </dgm:t>
    </dgm:pt>
    <dgm:pt modelId="{0224F084-8963-4476-89E7-5AAAA95087B8}" type="parTrans" cxnId="{6B28BE76-5326-4E35-9DC8-428E2D2E5B55}">
      <dgm:prSet/>
      <dgm:spPr/>
      <dgm:t>
        <a:bodyPr/>
        <a:lstStyle/>
        <a:p>
          <a:endParaRPr lang="en-US"/>
        </a:p>
      </dgm:t>
    </dgm:pt>
    <dgm:pt modelId="{2A54A0F1-9DF4-4550-A880-EB77599AD551}" type="sibTrans" cxnId="{6B28BE76-5326-4E35-9DC8-428E2D2E5B55}">
      <dgm:prSet/>
      <dgm:spPr/>
      <dgm:t>
        <a:bodyPr/>
        <a:lstStyle/>
        <a:p>
          <a:endParaRPr lang="en-US"/>
        </a:p>
      </dgm:t>
    </dgm:pt>
    <dgm:pt modelId="{9FAF0814-637C-425C-AC16-024415267825}">
      <dgm:prSet phldrT="[Text]"/>
      <dgm:spPr>
        <a:solidFill>
          <a:schemeClr val="accent3">
            <a:lumMod val="20000"/>
            <a:lumOff val="80000"/>
          </a:schemeClr>
        </a:solidFill>
        <a:ln>
          <a:solidFill>
            <a:schemeClr val="bg2"/>
          </a:solidFill>
        </a:ln>
      </dgm:spPr>
      <dgm:t>
        <a:bodyPr/>
        <a:lstStyle/>
        <a:p>
          <a:pPr algn="just"/>
          <a:r>
            <a:rPr lang="en-US" dirty="0" err="1">
              <a:latin typeface="Times New Roman" panose="02020603050405020304" pitchFamily="18" charset="0"/>
              <a:cs typeface="Times New Roman" panose="02020603050405020304" pitchFamily="18" charset="0"/>
            </a:rPr>
            <a:t>Ngòai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các kế hoạch như: (1) Liên kết đào tạo tiếng Hàn, Nhật, Trung để phục vụ xuất khẩu lao động; (2) Tăng cường bồi dưỡng tiếng anh cho giảng viên, cán bộ nhân viên </a:t>
          </a:r>
          <a:endParaRPr lang="en-US" dirty="0">
            <a:latin typeface="Times New Roman" panose="02020603050405020304" pitchFamily="18" charset="0"/>
            <a:cs typeface="Times New Roman" panose="02020603050405020304" pitchFamily="18" charset="0"/>
          </a:endParaRPr>
        </a:p>
      </dgm:t>
    </dgm:pt>
    <dgm:pt modelId="{E465FFAB-A558-40EA-A153-B90A6A44C23C}" type="parTrans" cxnId="{7A6AA9D2-0C5E-4703-8DF3-D1BEED157884}">
      <dgm:prSet/>
      <dgm:spPr/>
      <dgm:t>
        <a:bodyPr/>
        <a:lstStyle/>
        <a:p>
          <a:endParaRPr lang="en-US"/>
        </a:p>
      </dgm:t>
    </dgm:pt>
    <dgm:pt modelId="{30A8469A-F2BA-48A3-8138-1F543AC97822}" type="sibTrans" cxnId="{7A6AA9D2-0C5E-4703-8DF3-D1BEED157884}">
      <dgm:prSet/>
      <dgm:spPr/>
      <dgm:t>
        <a:bodyPr/>
        <a:lstStyle/>
        <a:p>
          <a:endParaRPr lang="en-US"/>
        </a:p>
      </dgm:t>
    </dgm:pt>
    <dgm:pt modelId="{4587C502-D517-4C3F-A8DF-00AC8330894C}" type="pres">
      <dgm:prSet presAssocID="{94182FC9-EE5C-4F32-9494-4D402CBACB57}" presName="Name0" presStyleCnt="0">
        <dgm:presLayoutVars>
          <dgm:chPref val="1"/>
          <dgm:dir/>
          <dgm:animOne val="branch"/>
          <dgm:animLvl val="lvl"/>
          <dgm:resizeHandles/>
        </dgm:presLayoutVars>
      </dgm:prSet>
      <dgm:spPr/>
      <dgm:t>
        <a:bodyPr/>
        <a:lstStyle/>
        <a:p>
          <a:endParaRPr lang="en-US"/>
        </a:p>
      </dgm:t>
    </dgm:pt>
    <dgm:pt modelId="{060526D2-9CA9-467B-9E6E-D9DF56CECCDF}" type="pres">
      <dgm:prSet presAssocID="{92223319-B1FC-4928-856A-8C967AB100C7}" presName="vertOne" presStyleCnt="0"/>
      <dgm:spPr/>
    </dgm:pt>
    <dgm:pt modelId="{257FE648-F6B8-4986-8177-DCCAF8365AA0}" type="pres">
      <dgm:prSet presAssocID="{92223319-B1FC-4928-856A-8C967AB100C7}" presName="txOne" presStyleLbl="node0" presStyleIdx="0" presStyleCnt="1" custScaleX="93385" custScaleY="65323">
        <dgm:presLayoutVars>
          <dgm:chPref val="3"/>
        </dgm:presLayoutVars>
      </dgm:prSet>
      <dgm:spPr/>
      <dgm:t>
        <a:bodyPr/>
        <a:lstStyle/>
        <a:p>
          <a:endParaRPr lang="en-US"/>
        </a:p>
      </dgm:t>
    </dgm:pt>
    <dgm:pt modelId="{81386749-4DF2-4F79-BB98-72060B0BF702}" type="pres">
      <dgm:prSet presAssocID="{92223319-B1FC-4928-856A-8C967AB100C7}" presName="parTransOne" presStyleCnt="0"/>
      <dgm:spPr/>
    </dgm:pt>
    <dgm:pt modelId="{6B6C5FD2-3A61-4EC5-81D3-C30A89784343}" type="pres">
      <dgm:prSet presAssocID="{92223319-B1FC-4928-856A-8C967AB100C7}" presName="horzOne" presStyleCnt="0"/>
      <dgm:spPr/>
    </dgm:pt>
    <dgm:pt modelId="{94FA6CD4-7077-4042-9663-BA44B30CD630}" type="pres">
      <dgm:prSet presAssocID="{84794789-0FDD-4271-B150-05D6E3EC01CB}" presName="vertTwo" presStyleCnt="0"/>
      <dgm:spPr/>
    </dgm:pt>
    <dgm:pt modelId="{FAE84F4E-4662-4A47-9CE9-E6A63D798229}" type="pres">
      <dgm:prSet presAssocID="{84794789-0FDD-4271-B150-05D6E3EC01CB}" presName="txTwo" presStyleLbl="node2" presStyleIdx="0" presStyleCnt="2" custScaleX="74219" custScaleY="114926" custLinFactNeighborX="-8409" custLinFactNeighborY="-38784">
        <dgm:presLayoutVars>
          <dgm:chPref val="3"/>
        </dgm:presLayoutVars>
      </dgm:prSet>
      <dgm:spPr/>
      <dgm:t>
        <a:bodyPr/>
        <a:lstStyle/>
        <a:p>
          <a:endParaRPr lang="en-US"/>
        </a:p>
      </dgm:t>
    </dgm:pt>
    <dgm:pt modelId="{23626D5E-9055-4C39-AD61-5720B35AA7AB}" type="pres">
      <dgm:prSet presAssocID="{84794789-0FDD-4271-B150-05D6E3EC01CB}" presName="parTransTwo" presStyleCnt="0"/>
      <dgm:spPr/>
    </dgm:pt>
    <dgm:pt modelId="{3D0D72AD-BBD1-4242-999C-D0B19EACD451}" type="pres">
      <dgm:prSet presAssocID="{84794789-0FDD-4271-B150-05D6E3EC01CB}" presName="horzTwo" presStyleCnt="0"/>
      <dgm:spPr/>
    </dgm:pt>
    <dgm:pt modelId="{E784EACA-9D9F-4EA9-AEC0-9648ACDC1D9A}" type="pres">
      <dgm:prSet presAssocID="{9C8DEF2E-32E8-4A58-99F3-B4B50F2E9962}" presName="vertThree" presStyleCnt="0"/>
      <dgm:spPr/>
    </dgm:pt>
    <dgm:pt modelId="{7563A96B-CAD9-4EA1-9513-10E17D95507D}" type="pres">
      <dgm:prSet presAssocID="{9C8DEF2E-32E8-4A58-99F3-B4B50F2E9962}" presName="txThree" presStyleLbl="node3" presStyleIdx="0" presStyleCnt="1" custScaleX="338461" custLinFactNeighborX="-8605" custLinFactNeighborY="10407">
        <dgm:presLayoutVars>
          <dgm:chPref val="3"/>
        </dgm:presLayoutVars>
      </dgm:prSet>
      <dgm:spPr/>
      <dgm:t>
        <a:bodyPr/>
        <a:lstStyle/>
        <a:p>
          <a:endParaRPr lang="en-US"/>
        </a:p>
      </dgm:t>
    </dgm:pt>
    <dgm:pt modelId="{435B96B4-AC25-4A42-8877-70335EC203A0}" type="pres">
      <dgm:prSet presAssocID="{9C8DEF2E-32E8-4A58-99F3-B4B50F2E9962}" presName="horzThree" presStyleCnt="0"/>
      <dgm:spPr/>
    </dgm:pt>
    <dgm:pt modelId="{75196781-B461-419F-B637-204B8433363A}" type="pres">
      <dgm:prSet presAssocID="{81CF65AE-746E-4831-A54F-24F520942F68}" presName="sibSpaceTwo" presStyleCnt="0"/>
      <dgm:spPr/>
    </dgm:pt>
    <dgm:pt modelId="{93170386-301D-4096-8FE3-67D6A3E8B046}" type="pres">
      <dgm:prSet presAssocID="{9FAF0814-637C-425C-AC16-024415267825}" presName="vertTwo" presStyleCnt="0"/>
      <dgm:spPr/>
    </dgm:pt>
    <dgm:pt modelId="{16864D66-41EA-4E3C-9C65-CF5B043810D9}" type="pres">
      <dgm:prSet presAssocID="{9FAF0814-637C-425C-AC16-024415267825}" presName="txTwo" presStyleLbl="node2" presStyleIdx="1" presStyleCnt="2" custScaleX="447795" custScaleY="110121" custLinFactNeighborX="-57253" custLinFactNeighborY="-7812">
        <dgm:presLayoutVars>
          <dgm:chPref val="3"/>
        </dgm:presLayoutVars>
      </dgm:prSet>
      <dgm:spPr/>
      <dgm:t>
        <a:bodyPr/>
        <a:lstStyle/>
        <a:p>
          <a:endParaRPr lang="en-US"/>
        </a:p>
      </dgm:t>
    </dgm:pt>
    <dgm:pt modelId="{58C7D924-FDAF-4375-BC2B-2A3ADCA1F6A1}" type="pres">
      <dgm:prSet presAssocID="{9FAF0814-637C-425C-AC16-024415267825}" presName="horzTwo" presStyleCnt="0"/>
      <dgm:spPr/>
    </dgm:pt>
  </dgm:ptLst>
  <dgm:cxnLst>
    <dgm:cxn modelId="{72A190AC-B3EA-4D9B-9A48-5FB8F73B871C}" type="presOf" srcId="{84794789-0FDD-4271-B150-05D6E3EC01CB}" destId="{FAE84F4E-4662-4A47-9CE9-E6A63D798229}" srcOrd="0" destOrd="0" presId="urn:microsoft.com/office/officeart/2005/8/layout/hierarchy4"/>
    <dgm:cxn modelId="{7A6AA9D2-0C5E-4703-8DF3-D1BEED157884}" srcId="{92223319-B1FC-4928-856A-8C967AB100C7}" destId="{9FAF0814-637C-425C-AC16-024415267825}" srcOrd="1" destOrd="0" parTransId="{E465FFAB-A558-40EA-A153-B90A6A44C23C}" sibTransId="{30A8469A-F2BA-48A3-8138-1F543AC97822}"/>
    <dgm:cxn modelId="{9B695306-D367-4BD9-9621-6044563679AE}" type="presOf" srcId="{94182FC9-EE5C-4F32-9494-4D402CBACB57}" destId="{4587C502-D517-4C3F-A8DF-00AC8330894C}" srcOrd="0" destOrd="0" presId="urn:microsoft.com/office/officeart/2005/8/layout/hierarchy4"/>
    <dgm:cxn modelId="{912F2A53-9A44-4536-94B9-D2962E59471E}" type="presOf" srcId="{9FAF0814-637C-425C-AC16-024415267825}" destId="{16864D66-41EA-4E3C-9C65-CF5B043810D9}" srcOrd="0" destOrd="0" presId="urn:microsoft.com/office/officeart/2005/8/layout/hierarchy4"/>
    <dgm:cxn modelId="{66BBD17A-C732-4713-8016-46718B643018}" type="presOf" srcId="{9C8DEF2E-32E8-4A58-99F3-B4B50F2E9962}" destId="{7563A96B-CAD9-4EA1-9513-10E17D95507D}" srcOrd="0" destOrd="0" presId="urn:microsoft.com/office/officeart/2005/8/layout/hierarchy4"/>
    <dgm:cxn modelId="{A4342400-55A4-4CDC-A80D-53AE3CD5DC46}" srcId="{92223319-B1FC-4928-856A-8C967AB100C7}" destId="{84794789-0FDD-4271-B150-05D6E3EC01CB}" srcOrd="0" destOrd="0" parTransId="{B9D149F4-5359-48AC-A277-ED090A30A793}" sibTransId="{81CF65AE-746E-4831-A54F-24F520942F68}"/>
    <dgm:cxn modelId="{34C26E13-9C1F-4C2A-BDE0-47C98B4AAAD1}" type="presOf" srcId="{92223319-B1FC-4928-856A-8C967AB100C7}" destId="{257FE648-F6B8-4986-8177-DCCAF8365AA0}" srcOrd="0" destOrd="0" presId="urn:microsoft.com/office/officeart/2005/8/layout/hierarchy4"/>
    <dgm:cxn modelId="{6B28BE76-5326-4E35-9DC8-428E2D2E5B55}" srcId="{84794789-0FDD-4271-B150-05D6E3EC01CB}" destId="{9C8DEF2E-32E8-4A58-99F3-B4B50F2E9962}" srcOrd="0" destOrd="0" parTransId="{0224F084-8963-4476-89E7-5AAAA95087B8}" sibTransId="{2A54A0F1-9DF4-4550-A880-EB77599AD551}"/>
    <dgm:cxn modelId="{020DDB59-31B1-4CCA-9A71-5835F8526E9E}" srcId="{94182FC9-EE5C-4F32-9494-4D402CBACB57}" destId="{92223319-B1FC-4928-856A-8C967AB100C7}" srcOrd="0" destOrd="0" parTransId="{58C5CBCA-A4EC-413A-B5BE-8559913E2E4A}" sibTransId="{B85D9B56-44ED-42B4-9E90-70986C345ECE}"/>
    <dgm:cxn modelId="{B3779F44-4CBF-4A92-B718-001E05256D89}" type="presParOf" srcId="{4587C502-D517-4C3F-A8DF-00AC8330894C}" destId="{060526D2-9CA9-467B-9E6E-D9DF56CECCDF}" srcOrd="0" destOrd="0" presId="urn:microsoft.com/office/officeart/2005/8/layout/hierarchy4"/>
    <dgm:cxn modelId="{E42A8AF8-3137-4621-A1A3-3E57403FFFD4}" type="presParOf" srcId="{060526D2-9CA9-467B-9E6E-D9DF56CECCDF}" destId="{257FE648-F6B8-4986-8177-DCCAF8365AA0}" srcOrd="0" destOrd="0" presId="urn:microsoft.com/office/officeart/2005/8/layout/hierarchy4"/>
    <dgm:cxn modelId="{4BC9DD99-F147-44D6-B796-A6243B083902}" type="presParOf" srcId="{060526D2-9CA9-467B-9E6E-D9DF56CECCDF}" destId="{81386749-4DF2-4F79-BB98-72060B0BF702}" srcOrd="1" destOrd="0" presId="urn:microsoft.com/office/officeart/2005/8/layout/hierarchy4"/>
    <dgm:cxn modelId="{A1F207FA-89BA-4CB1-B81A-174959BA59BD}" type="presParOf" srcId="{060526D2-9CA9-467B-9E6E-D9DF56CECCDF}" destId="{6B6C5FD2-3A61-4EC5-81D3-C30A89784343}" srcOrd="2" destOrd="0" presId="urn:microsoft.com/office/officeart/2005/8/layout/hierarchy4"/>
    <dgm:cxn modelId="{57454F25-B39A-460B-9A65-C4E56838589E}" type="presParOf" srcId="{6B6C5FD2-3A61-4EC5-81D3-C30A89784343}" destId="{94FA6CD4-7077-4042-9663-BA44B30CD630}" srcOrd="0" destOrd="0" presId="urn:microsoft.com/office/officeart/2005/8/layout/hierarchy4"/>
    <dgm:cxn modelId="{94EC29F2-A2E0-4054-924C-FBAD78F86005}" type="presParOf" srcId="{94FA6CD4-7077-4042-9663-BA44B30CD630}" destId="{FAE84F4E-4662-4A47-9CE9-E6A63D798229}" srcOrd="0" destOrd="0" presId="urn:microsoft.com/office/officeart/2005/8/layout/hierarchy4"/>
    <dgm:cxn modelId="{658EE335-A823-457C-85E1-0C39A4F267E7}" type="presParOf" srcId="{94FA6CD4-7077-4042-9663-BA44B30CD630}" destId="{23626D5E-9055-4C39-AD61-5720B35AA7AB}" srcOrd="1" destOrd="0" presId="urn:microsoft.com/office/officeart/2005/8/layout/hierarchy4"/>
    <dgm:cxn modelId="{25165F2D-DA22-44AD-B577-F74514A90145}" type="presParOf" srcId="{94FA6CD4-7077-4042-9663-BA44B30CD630}" destId="{3D0D72AD-BBD1-4242-999C-D0B19EACD451}" srcOrd="2" destOrd="0" presId="urn:microsoft.com/office/officeart/2005/8/layout/hierarchy4"/>
    <dgm:cxn modelId="{06F1F4D9-83F8-4167-87A2-E4260C6148AA}" type="presParOf" srcId="{3D0D72AD-BBD1-4242-999C-D0B19EACD451}" destId="{E784EACA-9D9F-4EA9-AEC0-9648ACDC1D9A}" srcOrd="0" destOrd="0" presId="urn:microsoft.com/office/officeart/2005/8/layout/hierarchy4"/>
    <dgm:cxn modelId="{B529F248-6DAD-4D69-9F35-394CF8E6443A}" type="presParOf" srcId="{E784EACA-9D9F-4EA9-AEC0-9648ACDC1D9A}" destId="{7563A96B-CAD9-4EA1-9513-10E17D95507D}" srcOrd="0" destOrd="0" presId="urn:microsoft.com/office/officeart/2005/8/layout/hierarchy4"/>
    <dgm:cxn modelId="{5F064331-B900-4729-861F-05B1467D4A1C}" type="presParOf" srcId="{E784EACA-9D9F-4EA9-AEC0-9648ACDC1D9A}" destId="{435B96B4-AC25-4A42-8877-70335EC203A0}" srcOrd="1" destOrd="0" presId="urn:microsoft.com/office/officeart/2005/8/layout/hierarchy4"/>
    <dgm:cxn modelId="{0435C30F-7D6A-44BD-B697-4ACE8B011B4B}" type="presParOf" srcId="{6B6C5FD2-3A61-4EC5-81D3-C30A89784343}" destId="{75196781-B461-419F-B637-204B8433363A}" srcOrd="1" destOrd="0" presId="urn:microsoft.com/office/officeart/2005/8/layout/hierarchy4"/>
    <dgm:cxn modelId="{8310B69A-9099-4B7C-AE3E-37D84D221E65}" type="presParOf" srcId="{6B6C5FD2-3A61-4EC5-81D3-C30A89784343}" destId="{93170386-301D-4096-8FE3-67D6A3E8B046}" srcOrd="2" destOrd="0" presId="urn:microsoft.com/office/officeart/2005/8/layout/hierarchy4"/>
    <dgm:cxn modelId="{33EDA3EB-A03E-4F23-A9BA-668CA3F74E4B}" type="presParOf" srcId="{93170386-301D-4096-8FE3-67D6A3E8B046}" destId="{16864D66-41EA-4E3C-9C65-CF5B043810D9}" srcOrd="0" destOrd="0" presId="urn:microsoft.com/office/officeart/2005/8/layout/hierarchy4"/>
    <dgm:cxn modelId="{3687EA3A-7BCA-4962-B760-CEC1BB7D4AC6}" type="presParOf" srcId="{93170386-301D-4096-8FE3-67D6A3E8B046}" destId="{58C7D924-FDAF-4375-BC2B-2A3ADCA1F6A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F6BEB-ED4A-4AFA-8D3D-F61DAF4CEC43}">
      <dsp:nvSpPr>
        <dsp:cNvPr id="0" name=""/>
        <dsp:cNvSpPr/>
      </dsp:nvSpPr>
      <dsp:spPr>
        <a:xfrm rot="5400000">
          <a:off x="318526" y="1003962"/>
          <a:ext cx="857239" cy="149429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7E5972-19CA-4C74-82CB-5814CD78156D}">
      <dsp:nvSpPr>
        <dsp:cNvPr id="0" name=""/>
        <dsp:cNvSpPr/>
      </dsp:nvSpPr>
      <dsp:spPr>
        <a:xfrm>
          <a:off x="0" y="38355"/>
          <a:ext cx="4486930" cy="1264333"/>
        </a:xfrm>
        <a:prstGeom prst="roundRect">
          <a:avLst>
            <a:gd name="adj" fmla="val 16670"/>
          </a:avLst>
        </a:prstGeom>
        <a:solidFill>
          <a:schemeClr val="accent1">
            <a:hueOff val="0"/>
            <a:satOff val="0"/>
            <a:lumOff val="0"/>
            <a:alphaOff val="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highlight>
                <a:srgbClr val="E19F27"/>
              </a:highlight>
            </a:rPr>
            <a:t>ĐẢM BẢO CHẤT LƯỢNG VỀ CHIẾN LƯỢC</a:t>
          </a:r>
          <a:endParaRPr lang="en-US" sz="2800" kern="1200" dirty="0">
            <a:highlight>
              <a:srgbClr val="E19F27"/>
            </a:highlight>
          </a:endParaRPr>
        </a:p>
      </dsp:txBody>
      <dsp:txXfrm>
        <a:off x="61731" y="100086"/>
        <a:ext cx="4363468" cy="1140871"/>
      </dsp:txXfrm>
    </dsp:sp>
    <dsp:sp modelId="{BB8B12F8-5F99-4027-925A-22B115B8F497}">
      <dsp:nvSpPr>
        <dsp:cNvPr id="0" name=""/>
        <dsp:cNvSpPr/>
      </dsp:nvSpPr>
      <dsp:spPr>
        <a:xfrm>
          <a:off x="2196979" y="325247"/>
          <a:ext cx="1823011" cy="752448"/>
        </a:xfrm>
        <a:prstGeom prst="rect">
          <a:avLst/>
        </a:prstGeom>
        <a:noFill/>
        <a:ln>
          <a:noFill/>
        </a:ln>
        <a:effectLst/>
      </dsp:spPr>
      <dsp:style>
        <a:lnRef idx="0">
          <a:scrgbClr r="0" g="0" b="0"/>
        </a:lnRef>
        <a:fillRef idx="0">
          <a:scrgbClr r="0" g="0" b="0"/>
        </a:fillRef>
        <a:effectRef idx="0">
          <a:scrgbClr r="0" g="0" b="0"/>
        </a:effectRef>
        <a:fontRef idx="minor"/>
      </dsp:style>
    </dsp:sp>
    <dsp:sp modelId="{20EFBEC9-23D4-4A92-AAF2-378D7151881C}">
      <dsp:nvSpPr>
        <dsp:cNvPr id="0" name=""/>
        <dsp:cNvSpPr/>
      </dsp:nvSpPr>
      <dsp:spPr>
        <a:xfrm rot="5400000">
          <a:off x="893400" y="2749884"/>
          <a:ext cx="1072984" cy="1221555"/>
        </a:xfrm>
        <a:prstGeom prst="bentUpArrow">
          <a:avLst>
            <a:gd name="adj1" fmla="val 32840"/>
            <a:gd name="adj2" fmla="val 25000"/>
            <a:gd name="adj3" fmla="val 3578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ED49E9-DD23-438F-BB32-61A853CAAB8B}">
      <dsp:nvSpPr>
        <dsp:cNvPr id="0" name=""/>
        <dsp:cNvSpPr/>
      </dsp:nvSpPr>
      <dsp:spPr>
        <a:xfrm>
          <a:off x="774592" y="1501379"/>
          <a:ext cx="4064225" cy="1264333"/>
        </a:xfrm>
        <a:prstGeom prst="roundRect">
          <a:avLst>
            <a:gd name="adj" fmla="val 16670"/>
          </a:avLst>
        </a:prstGeom>
        <a:solidFill>
          <a:schemeClr val="bg2"/>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solidFill>
                <a:srgbClr val="C00000"/>
              </a:solidFill>
            </a:rPr>
            <a:t>ĐẢM BẢO CHẤT LƯỢNG VỀ HỆ THỐNG</a:t>
          </a:r>
        </a:p>
      </dsp:txBody>
      <dsp:txXfrm>
        <a:off x="836323" y="1563110"/>
        <a:ext cx="3940763" cy="1140871"/>
      </dsp:txXfrm>
    </dsp:sp>
    <dsp:sp modelId="{563ED1DE-FDFF-408F-A180-6CB52FFC6066}">
      <dsp:nvSpPr>
        <dsp:cNvPr id="0" name=""/>
        <dsp:cNvSpPr/>
      </dsp:nvSpPr>
      <dsp:spPr>
        <a:xfrm>
          <a:off x="5614505" y="1463237"/>
          <a:ext cx="1313711" cy="1021890"/>
        </a:xfrm>
        <a:prstGeom prst="rect">
          <a:avLst/>
        </a:prstGeom>
        <a:noFill/>
        <a:ln>
          <a:noFill/>
        </a:ln>
        <a:effectLst/>
      </dsp:spPr>
      <dsp:style>
        <a:lnRef idx="0">
          <a:scrgbClr r="0" g="0" b="0"/>
        </a:lnRef>
        <a:fillRef idx="0">
          <a:scrgbClr r="0" g="0" b="0"/>
        </a:fillRef>
        <a:effectRef idx="0">
          <a:scrgbClr r="0" g="0" b="0"/>
        </a:effectRef>
        <a:fontRef idx="minor"/>
      </dsp:style>
    </dsp:sp>
    <dsp:sp modelId="{EF727CAE-7D0B-4C99-B3FC-A46A1B5CD3F2}">
      <dsp:nvSpPr>
        <dsp:cNvPr id="0" name=""/>
        <dsp:cNvSpPr/>
      </dsp:nvSpPr>
      <dsp:spPr>
        <a:xfrm rot="5400000">
          <a:off x="7470889" y="3130639"/>
          <a:ext cx="1072984" cy="1221555"/>
        </a:xfrm>
        <a:prstGeom prst="bentUpArrow">
          <a:avLst>
            <a:gd name="adj1" fmla="val 32840"/>
            <a:gd name="adj2" fmla="val 25000"/>
            <a:gd name="adj3" fmla="val 3578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9FE436-118D-4A9D-9673-EF1A46B68129}">
      <dsp:nvSpPr>
        <dsp:cNvPr id="0" name=""/>
        <dsp:cNvSpPr/>
      </dsp:nvSpPr>
      <dsp:spPr>
        <a:xfrm>
          <a:off x="1984826" y="2942069"/>
          <a:ext cx="6063067" cy="1363305"/>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150000"/>
            </a:lnSpc>
            <a:spcBef>
              <a:spcPct val="0"/>
            </a:spcBef>
            <a:spcAft>
              <a:spcPts val="600"/>
            </a:spcAft>
          </a:pPr>
          <a:r>
            <a:rPr lang="en-US" sz="30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3000" b="1" kern="1200" dirty="0">
              <a:solidFill>
                <a:srgbClr val="0000FF"/>
              </a:solidFill>
              <a:latin typeface="Times New Roman" panose="02020603050405020304" pitchFamily="18" charset="0"/>
              <a:ea typeface="+mn-ea"/>
              <a:cs typeface="Times New Roman" panose="02020603050405020304" pitchFamily="18" charset="0"/>
            </a:rPr>
            <a:t>NĂNG</a:t>
          </a:r>
          <a:r>
            <a:rPr lang="en-US" sz="3000" b="1" kern="1200" dirty="0">
              <a:latin typeface="Times New Roman" panose="02020603050405020304" pitchFamily="18" charset="0"/>
              <a:cs typeface="Times New Roman" panose="02020603050405020304" pitchFamily="18" charset="0"/>
            </a:rPr>
            <a:t> </a:t>
          </a:r>
          <a:endParaRPr lang="en-US" sz="3000" kern="1200" dirty="0">
            <a:latin typeface="Times New Roman" panose="02020603050405020304" pitchFamily="18" charset="0"/>
            <a:cs typeface="Times New Roman" panose="02020603050405020304" pitchFamily="18" charset="0"/>
          </a:endParaRPr>
        </a:p>
      </dsp:txBody>
      <dsp:txXfrm>
        <a:off x="2051389" y="3008632"/>
        <a:ext cx="5929941" cy="1230179"/>
      </dsp:txXfrm>
    </dsp:sp>
    <dsp:sp modelId="{26969910-8A21-4956-82D0-F5BBD23E43BF}">
      <dsp:nvSpPr>
        <dsp:cNvPr id="0" name=""/>
        <dsp:cNvSpPr/>
      </dsp:nvSpPr>
      <dsp:spPr>
        <a:xfrm>
          <a:off x="7902945" y="2842278"/>
          <a:ext cx="4094183" cy="1728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a:t>TC 13-  21</a:t>
          </a:r>
        </a:p>
        <a:p>
          <a:pPr marL="285750" lvl="1" indent="-285750" algn="l" defTabSz="1778000">
            <a:lnSpc>
              <a:spcPct val="90000"/>
            </a:lnSpc>
            <a:spcBef>
              <a:spcPct val="0"/>
            </a:spcBef>
            <a:spcAft>
              <a:spcPct val="15000"/>
            </a:spcAft>
            <a:buChar char="••"/>
          </a:pPr>
          <a:r>
            <a:rPr lang="en-US" sz="4000" b="1" kern="1200" dirty="0" err="1">
              <a:solidFill>
                <a:srgbClr val="00B050"/>
              </a:solidFill>
            </a:rPr>
            <a:t>Hợp</a:t>
          </a:r>
          <a:r>
            <a:rPr lang="en-US" sz="4000" b="1" kern="1200" dirty="0">
              <a:solidFill>
                <a:srgbClr val="00B050"/>
              </a:solidFill>
            </a:rPr>
            <a:t> </a:t>
          </a:r>
          <a:r>
            <a:rPr lang="en-US" sz="4000" b="1" kern="1200" dirty="0" err="1">
              <a:solidFill>
                <a:srgbClr val="00B050"/>
              </a:solidFill>
            </a:rPr>
            <a:t>tác</a:t>
          </a:r>
          <a:r>
            <a:rPr lang="en-US" sz="4000" b="1" kern="1200" dirty="0">
              <a:solidFill>
                <a:srgbClr val="00B050"/>
              </a:solidFill>
            </a:rPr>
            <a:t> </a:t>
          </a:r>
          <a:r>
            <a:rPr lang="en-US" sz="4000" b="1" kern="1200" dirty="0" err="1">
              <a:solidFill>
                <a:srgbClr val="00B050"/>
              </a:solidFill>
            </a:rPr>
            <a:t>và</a:t>
          </a:r>
          <a:r>
            <a:rPr lang="en-US" sz="4000" b="1" kern="1200" dirty="0">
              <a:solidFill>
                <a:srgbClr val="00B050"/>
              </a:solidFill>
            </a:rPr>
            <a:t> </a:t>
          </a:r>
          <a:r>
            <a:rPr lang="en-US" sz="4000" b="1" kern="1200" dirty="0" err="1">
              <a:solidFill>
                <a:srgbClr val="00B050"/>
              </a:solidFill>
            </a:rPr>
            <a:t>đối</a:t>
          </a:r>
          <a:r>
            <a:rPr lang="en-US" sz="4000" b="1" kern="1200" dirty="0">
              <a:solidFill>
                <a:srgbClr val="00B050"/>
              </a:solidFill>
            </a:rPr>
            <a:t> </a:t>
          </a:r>
          <a:r>
            <a:rPr lang="en-US" sz="4000" b="1" kern="1200" dirty="0" err="1">
              <a:solidFill>
                <a:srgbClr val="00B050"/>
              </a:solidFill>
            </a:rPr>
            <a:t>tác</a:t>
          </a:r>
          <a:r>
            <a:rPr lang="en-US" sz="4000" b="1" kern="1200" dirty="0">
              <a:solidFill>
                <a:srgbClr val="00B050"/>
              </a:solidFill>
            </a:rPr>
            <a:t> NCKH </a:t>
          </a:r>
          <a:r>
            <a:rPr lang="en-US" sz="4400" b="1" kern="1200" dirty="0"/>
            <a:t>: </a:t>
          </a:r>
          <a:r>
            <a:rPr lang="en-US" sz="4400" b="1" kern="1200" dirty="0">
              <a:solidFill>
                <a:srgbClr val="FF0000"/>
              </a:solidFill>
            </a:rPr>
            <a:t>20</a:t>
          </a:r>
          <a:endParaRPr lang="en-US" sz="4400" b="1" kern="1200" dirty="0"/>
        </a:p>
      </dsp:txBody>
      <dsp:txXfrm>
        <a:off x="7902945" y="2842278"/>
        <a:ext cx="4094183" cy="1728169"/>
      </dsp:txXfrm>
    </dsp:sp>
    <dsp:sp modelId="{618D9DBF-99B1-4A13-A5FA-C8D1810709A2}">
      <dsp:nvSpPr>
        <dsp:cNvPr id="0" name=""/>
        <dsp:cNvSpPr/>
      </dsp:nvSpPr>
      <dsp:spPr>
        <a:xfrm>
          <a:off x="3097357" y="4423514"/>
          <a:ext cx="3790430" cy="116781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a:t>KẾT QUẢ HOẠT ĐỘNG</a:t>
          </a:r>
          <a:endParaRPr lang="en-US" sz="2900" kern="1200" dirty="0"/>
        </a:p>
      </dsp:txBody>
      <dsp:txXfrm>
        <a:off x="3154375" y="4480532"/>
        <a:ext cx="3676394" cy="1053778"/>
      </dsp:txXfrm>
    </dsp:sp>
    <dsp:sp modelId="{B9F6744F-50FB-44DA-A2D8-0F3ABAC50F45}">
      <dsp:nvSpPr>
        <dsp:cNvPr id="0" name=""/>
        <dsp:cNvSpPr/>
      </dsp:nvSpPr>
      <dsp:spPr>
        <a:xfrm flipH="1">
          <a:off x="8552190" y="4574156"/>
          <a:ext cx="249237" cy="929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endParaRPr lang="en-US" sz="400" kern="1200" dirty="0"/>
        </a:p>
      </dsp:txBody>
      <dsp:txXfrm>
        <a:off x="8552190" y="4574156"/>
        <a:ext cx="249237" cy="9290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35423-B2E5-4972-8145-C22FA8936CD2}">
      <dsp:nvSpPr>
        <dsp:cNvPr id="0" name=""/>
        <dsp:cNvSpPr/>
      </dsp:nvSpPr>
      <dsp:spPr>
        <a:xfrm>
          <a:off x="5027995" y="1582500"/>
          <a:ext cx="229804" cy="1006760"/>
        </a:xfrm>
        <a:custGeom>
          <a:avLst/>
          <a:gdLst/>
          <a:ahLst/>
          <a:cxnLst/>
          <a:rect l="0" t="0" r="0" b="0"/>
          <a:pathLst>
            <a:path>
              <a:moveTo>
                <a:pt x="229804" y="0"/>
              </a:moveTo>
              <a:lnTo>
                <a:pt x="229804" y="1006760"/>
              </a:lnTo>
              <a:lnTo>
                <a:pt x="0" y="10067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F01A06-AC07-4F14-BBBD-F98602B9FD48}">
      <dsp:nvSpPr>
        <dsp:cNvPr id="0" name=""/>
        <dsp:cNvSpPr/>
      </dsp:nvSpPr>
      <dsp:spPr>
        <a:xfrm>
          <a:off x="5257800" y="1582500"/>
          <a:ext cx="3889031" cy="1994863"/>
        </a:xfrm>
        <a:custGeom>
          <a:avLst/>
          <a:gdLst/>
          <a:ahLst/>
          <a:cxnLst/>
          <a:rect l="0" t="0" r="0" b="0"/>
          <a:pathLst>
            <a:path>
              <a:moveTo>
                <a:pt x="0" y="0"/>
              </a:moveTo>
              <a:lnTo>
                <a:pt x="0" y="1765059"/>
              </a:lnTo>
              <a:lnTo>
                <a:pt x="3889031" y="1765059"/>
              </a:lnTo>
              <a:lnTo>
                <a:pt x="3889031" y="19948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B98652-2423-4134-A008-06AA11177297}">
      <dsp:nvSpPr>
        <dsp:cNvPr id="0" name=""/>
        <dsp:cNvSpPr/>
      </dsp:nvSpPr>
      <dsp:spPr>
        <a:xfrm>
          <a:off x="5257800" y="1582500"/>
          <a:ext cx="255662" cy="2013521"/>
        </a:xfrm>
        <a:custGeom>
          <a:avLst/>
          <a:gdLst/>
          <a:ahLst/>
          <a:cxnLst/>
          <a:rect l="0" t="0" r="0" b="0"/>
          <a:pathLst>
            <a:path>
              <a:moveTo>
                <a:pt x="0" y="0"/>
              </a:moveTo>
              <a:lnTo>
                <a:pt x="0" y="1783717"/>
              </a:lnTo>
              <a:lnTo>
                <a:pt x="255662" y="1783717"/>
              </a:lnTo>
              <a:lnTo>
                <a:pt x="255662" y="20135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D05877-33EF-4D57-A9A4-17C9B3987E72}">
      <dsp:nvSpPr>
        <dsp:cNvPr id="0" name=""/>
        <dsp:cNvSpPr/>
      </dsp:nvSpPr>
      <dsp:spPr>
        <a:xfrm>
          <a:off x="1952702" y="1582500"/>
          <a:ext cx="3305097" cy="2013521"/>
        </a:xfrm>
        <a:custGeom>
          <a:avLst/>
          <a:gdLst/>
          <a:ahLst/>
          <a:cxnLst/>
          <a:rect l="0" t="0" r="0" b="0"/>
          <a:pathLst>
            <a:path>
              <a:moveTo>
                <a:pt x="3305097" y="0"/>
              </a:moveTo>
              <a:lnTo>
                <a:pt x="3305097" y="1783717"/>
              </a:lnTo>
              <a:lnTo>
                <a:pt x="0" y="1783717"/>
              </a:lnTo>
              <a:lnTo>
                <a:pt x="0" y="20135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7BC328-ABF4-4778-8545-E4B0BFCE9F16}">
      <dsp:nvSpPr>
        <dsp:cNvPr id="0" name=""/>
        <dsp:cNvSpPr/>
      </dsp:nvSpPr>
      <dsp:spPr>
        <a:xfrm>
          <a:off x="2481230" y="3067"/>
          <a:ext cx="5553139" cy="157943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a:solidFill>
                <a:srgbClr val="FFFF00"/>
              </a:solidFill>
              <a:latin typeface="Times New Roman" panose="02020603050405020304" pitchFamily="18" charset="0"/>
              <a:cs typeface="Times New Roman" panose="02020603050405020304" pitchFamily="18" charset="0"/>
            </a:rPr>
            <a:t>CÁC VĂN BẢN LIÊN QUAN ĐGN CTĐT CHUNG</a:t>
          </a:r>
          <a:endParaRPr lang="en-US" sz="2500" kern="1200" dirty="0"/>
        </a:p>
      </dsp:txBody>
      <dsp:txXfrm>
        <a:off x="2481230" y="3067"/>
        <a:ext cx="5553139" cy="1579432"/>
      </dsp:txXfrm>
    </dsp:sp>
    <dsp:sp modelId="{4D12CADE-4147-4782-AF23-8AB9AFE992E8}">
      <dsp:nvSpPr>
        <dsp:cNvPr id="0" name=""/>
        <dsp:cNvSpPr/>
      </dsp:nvSpPr>
      <dsp:spPr>
        <a:xfrm>
          <a:off x="328271" y="3596022"/>
          <a:ext cx="3248861" cy="1094305"/>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a:solidFill>
                <a:srgbClr val="0070C0"/>
              </a:solidFill>
              <a:effectLst/>
              <a:latin typeface="+mn-lt"/>
              <a:cs typeface="Times New Roman" panose="02020603050405020304" pitchFamily="18" charset="0"/>
            </a:rPr>
            <a:t>CV 1668/QLCL-KĐCLGD, 2019 ( </a:t>
          </a:r>
          <a:r>
            <a:rPr lang="en-US" sz="2200" b="1" kern="1200" dirty="0" err="1">
              <a:solidFill>
                <a:srgbClr val="0070C0"/>
              </a:solidFill>
              <a:effectLst/>
              <a:latin typeface="+mn-lt"/>
              <a:cs typeface="Times New Roman" panose="02020603050405020304" pitchFamily="18" charset="0"/>
            </a:rPr>
            <a:t>thay</a:t>
          </a:r>
          <a:r>
            <a:rPr lang="en-US" sz="2200" b="1" kern="1200" dirty="0">
              <a:solidFill>
                <a:srgbClr val="0070C0"/>
              </a:solidFill>
              <a:effectLst/>
              <a:latin typeface="+mn-lt"/>
              <a:cs typeface="Times New Roman" panose="02020603050405020304" pitchFamily="18" charset="0"/>
            </a:rPr>
            <a:t> </a:t>
          </a:r>
          <a:r>
            <a:rPr lang="en-US" sz="2200" b="1" kern="1200" dirty="0" err="1">
              <a:solidFill>
                <a:srgbClr val="0070C0"/>
              </a:solidFill>
              <a:effectLst/>
              <a:latin typeface="+mn-lt"/>
              <a:cs typeface="Times New Roman" panose="02020603050405020304" pitchFamily="18" charset="0"/>
            </a:rPr>
            <a:t>thế</a:t>
          </a:r>
          <a:r>
            <a:rPr lang="en-US" sz="2200" b="1" kern="1200" dirty="0">
              <a:solidFill>
                <a:srgbClr val="0070C0"/>
              </a:solidFill>
              <a:effectLst/>
              <a:latin typeface="+mn-lt"/>
              <a:cs typeface="Times New Roman" panose="02020603050405020304" pitchFamily="18" charset="0"/>
            </a:rPr>
            <a:t> 768),</a:t>
          </a:r>
        </a:p>
        <a:p>
          <a:pPr lvl="0" algn="ctr" defTabSz="977900">
            <a:lnSpc>
              <a:spcPct val="90000"/>
            </a:lnSpc>
            <a:spcBef>
              <a:spcPct val="0"/>
            </a:spcBef>
            <a:spcAft>
              <a:spcPct val="35000"/>
            </a:spcAft>
          </a:pPr>
          <a:r>
            <a:rPr lang="en-US" sz="2200" b="1" kern="1200" dirty="0">
              <a:solidFill>
                <a:srgbClr val="0070C0"/>
              </a:solidFill>
              <a:effectLst/>
              <a:latin typeface="Calibri" panose="020F0502020204030204"/>
              <a:ea typeface="+mn-ea"/>
              <a:cs typeface="Times New Roman" panose="02020603050405020304" pitchFamily="18" charset="0"/>
            </a:rPr>
            <a:t>HD </a:t>
          </a:r>
          <a:r>
            <a:rPr lang="en-US" sz="2200" b="1" kern="1200" dirty="0" err="1">
              <a:solidFill>
                <a:srgbClr val="0070C0"/>
              </a:solidFill>
              <a:effectLst/>
              <a:latin typeface="Calibri" panose="020F0502020204030204"/>
              <a:ea typeface="+mn-ea"/>
              <a:cs typeface="Times New Roman" panose="02020603050405020304" pitchFamily="18" charset="0"/>
            </a:rPr>
            <a:t>đánh</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giá</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theo</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bộ</a:t>
          </a:r>
          <a:r>
            <a:rPr lang="en-US" sz="2200" b="1" kern="1200">
              <a:solidFill>
                <a:srgbClr val="0070C0"/>
              </a:solidFill>
              <a:effectLst/>
              <a:latin typeface="Calibri" panose="020F0502020204030204"/>
              <a:ea typeface="+mn-ea"/>
              <a:cs typeface="Times New Roman" panose="02020603050405020304" pitchFamily="18" charset="0"/>
            </a:rPr>
            <a:t> TC</a:t>
          </a:r>
          <a:endParaRPr lang="en-US" sz="2200" b="1" kern="1200" dirty="0">
            <a:solidFill>
              <a:srgbClr val="0070C0"/>
            </a:solidFill>
            <a:effectLst/>
            <a:latin typeface="Calibri" panose="020F0502020204030204"/>
            <a:ea typeface="+mn-ea"/>
            <a:cs typeface="Times New Roman" panose="02020603050405020304" pitchFamily="18" charset="0"/>
          </a:endParaRPr>
        </a:p>
      </dsp:txBody>
      <dsp:txXfrm>
        <a:off x="328271" y="3596022"/>
        <a:ext cx="3248861" cy="1094305"/>
      </dsp:txXfrm>
    </dsp:sp>
    <dsp:sp modelId="{E0D81147-0E78-42A5-BEB4-44870D153886}">
      <dsp:nvSpPr>
        <dsp:cNvPr id="0" name=""/>
        <dsp:cNvSpPr/>
      </dsp:nvSpPr>
      <dsp:spPr>
        <a:xfrm>
          <a:off x="4036741" y="3596022"/>
          <a:ext cx="2953442" cy="10943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a:solidFill>
                <a:srgbClr val="FFFF00"/>
              </a:solidFill>
              <a:effectLst/>
              <a:latin typeface="+mn-lt"/>
              <a:cs typeface="Times New Roman" panose="02020603050405020304" pitchFamily="18" charset="0"/>
            </a:rPr>
            <a:t>768/QLCL-KĐCLGD, </a:t>
          </a:r>
          <a:r>
            <a:rPr lang="en-US" sz="2500" kern="1200" dirty="0"/>
            <a:t>20/4/2018, </a:t>
          </a:r>
          <a:r>
            <a:rPr lang="en-US" sz="2500" b="1" kern="1200" dirty="0">
              <a:solidFill>
                <a:schemeClr val="bg1"/>
              </a:solidFill>
              <a:effectLst/>
              <a:latin typeface="Calibri" panose="020F0502020204030204"/>
              <a:ea typeface="+mn-ea"/>
              <a:cs typeface="Times New Roman" panose="02020603050405020304" pitchFamily="18" charset="0"/>
            </a:rPr>
            <a:t>HD ĐG </a:t>
          </a:r>
          <a:r>
            <a:rPr lang="en-US" sz="2500" b="1" kern="1200" dirty="0" err="1">
              <a:solidFill>
                <a:schemeClr val="bg1"/>
              </a:solidFill>
              <a:effectLst/>
              <a:latin typeface="Calibri" panose="020F0502020204030204"/>
              <a:ea typeface="+mn-ea"/>
              <a:cs typeface="Times New Roman" panose="02020603050405020304" pitchFamily="18" charset="0"/>
            </a:rPr>
            <a:t>theo</a:t>
          </a:r>
          <a:r>
            <a:rPr lang="en-US" sz="2500" b="1" kern="1200" dirty="0">
              <a:solidFill>
                <a:schemeClr val="bg1"/>
              </a:solidFill>
              <a:effectLst/>
              <a:latin typeface="Calibri" panose="020F0502020204030204"/>
              <a:ea typeface="+mn-ea"/>
              <a:cs typeface="Times New Roman" panose="02020603050405020304" pitchFamily="18" charset="0"/>
            </a:rPr>
            <a:t> </a:t>
          </a:r>
          <a:r>
            <a:rPr lang="en-US" sz="2500" b="1" kern="1200" dirty="0" err="1">
              <a:solidFill>
                <a:schemeClr val="bg1"/>
              </a:solidFill>
              <a:effectLst/>
              <a:latin typeface="Calibri" panose="020F0502020204030204"/>
              <a:ea typeface="+mn-ea"/>
              <a:cs typeface="Times New Roman" panose="02020603050405020304" pitchFamily="18" charset="0"/>
            </a:rPr>
            <a:t>bộ</a:t>
          </a:r>
          <a:r>
            <a:rPr lang="en-US" sz="2500" b="1" kern="1200" dirty="0">
              <a:solidFill>
                <a:schemeClr val="bg1"/>
              </a:solidFill>
              <a:effectLst/>
              <a:latin typeface="Calibri" panose="020F0502020204030204"/>
              <a:ea typeface="+mn-ea"/>
              <a:cs typeface="Times New Roman" panose="02020603050405020304" pitchFamily="18" charset="0"/>
            </a:rPr>
            <a:t> TC </a:t>
          </a:r>
          <a:endParaRPr lang="en-US" sz="2500" kern="1200" dirty="0">
            <a:solidFill>
              <a:schemeClr val="bg1"/>
            </a:solidFill>
          </a:endParaRPr>
        </a:p>
      </dsp:txBody>
      <dsp:txXfrm>
        <a:off x="4036741" y="3596022"/>
        <a:ext cx="2953442" cy="1094305"/>
      </dsp:txXfrm>
    </dsp:sp>
    <dsp:sp modelId="{83141FAB-8C88-44ED-8221-840554040888}">
      <dsp:nvSpPr>
        <dsp:cNvPr id="0" name=""/>
        <dsp:cNvSpPr/>
      </dsp:nvSpPr>
      <dsp:spPr>
        <a:xfrm>
          <a:off x="7778063" y="3577364"/>
          <a:ext cx="2737536" cy="1094305"/>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a:solidFill>
                <a:srgbClr val="00B0F0"/>
              </a:solidFill>
              <a:effectLst/>
              <a:latin typeface="+mn-lt"/>
              <a:cs typeface="Times New Roman" panose="02020603050405020304" pitchFamily="18" charset="0"/>
            </a:rPr>
            <a:t>766/QLKH-KĐCLGD,2021, </a:t>
          </a:r>
          <a:r>
            <a:rPr lang="vi-VN" sz="2000" b="1" kern="1200" dirty="0">
              <a:solidFill>
                <a:srgbClr val="00B0F0"/>
              </a:solidFill>
              <a:effectLst/>
              <a:latin typeface="Calibri" panose="020F0502020204030204"/>
              <a:ea typeface="+mn-ea"/>
              <a:cs typeface="Times New Roman" panose="02020603050405020304" pitchFamily="18" charset="0"/>
            </a:rPr>
            <a:t>hướng dẫn </a:t>
          </a:r>
          <a:r>
            <a:rPr lang="en-US" sz="2000" b="1" kern="1200" dirty="0">
              <a:solidFill>
                <a:srgbClr val="00B0F0"/>
              </a:solidFill>
              <a:effectLst/>
              <a:latin typeface="Calibri" panose="020F0502020204030204"/>
              <a:ea typeface="+mn-ea"/>
              <a:cs typeface="Times New Roman" panose="02020603050405020304" pitchFamily="18" charset="0"/>
            </a:rPr>
            <a:t>TĐG </a:t>
          </a:r>
        </a:p>
        <a:p>
          <a:pPr lvl="0" algn="ctr" defTabSz="889000">
            <a:lnSpc>
              <a:spcPct val="90000"/>
            </a:lnSpc>
            <a:spcBef>
              <a:spcPct val="0"/>
            </a:spcBef>
            <a:spcAft>
              <a:spcPct val="35000"/>
            </a:spcAft>
          </a:pPr>
          <a:r>
            <a:rPr lang="en-US" sz="2000" b="1" kern="1200" dirty="0">
              <a:solidFill>
                <a:srgbClr val="00B0F0"/>
              </a:solidFill>
              <a:effectLst/>
              <a:latin typeface="Calibri" panose="020F0502020204030204"/>
              <a:ea typeface="+mn-ea"/>
              <a:cs typeface="Times New Roman" panose="02020603050405020304" pitchFamily="18" charset="0"/>
            </a:rPr>
            <a:t>CSGD ĐH</a:t>
          </a:r>
        </a:p>
      </dsp:txBody>
      <dsp:txXfrm>
        <a:off x="7778063" y="3577364"/>
        <a:ext cx="2737536" cy="1094305"/>
      </dsp:txXfrm>
    </dsp:sp>
    <dsp:sp modelId="{56ED5D4A-B5E5-436C-B93B-14E077FE796E}">
      <dsp:nvSpPr>
        <dsp:cNvPr id="0" name=""/>
        <dsp:cNvSpPr/>
      </dsp:nvSpPr>
      <dsp:spPr>
        <a:xfrm>
          <a:off x="1811854" y="2091253"/>
          <a:ext cx="3216141" cy="996014"/>
        </a:xfrm>
        <a:prstGeom prst="rect">
          <a:avLst/>
        </a:prstGeom>
        <a:solidFill>
          <a:schemeClr val="accent4"/>
        </a:solidFill>
        <a:ln w="12700" cap="flat" cmpd="sng" algn="ctr">
          <a:solidFill>
            <a:schemeClr val="accent4">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a:effectLst/>
              <a:latin typeface="+mn-lt"/>
              <a:cs typeface="Times New Roman" panose="02020603050405020304" pitchFamily="18" charset="0"/>
            </a:rPr>
            <a:t>TT 12/2017/TT-BGDĐT</a:t>
          </a:r>
          <a:endParaRPr lang="en-US" sz="2500" kern="1200" dirty="0"/>
        </a:p>
      </dsp:txBody>
      <dsp:txXfrm>
        <a:off x="1811854" y="2091253"/>
        <a:ext cx="3216141" cy="9960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901186-841B-4AB9-9EC7-D412954B182D}">
      <dsp:nvSpPr>
        <dsp:cNvPr id="0" name=""/>
        <dsp:cNvSpPr/>
      </dsp:nvSpPr>
      <dsp:spPr>
        <a:xfrm rot="5434211">
          <a:off x="368770" y="2255550"/>
          <a:ext cx="1824447" cy="27693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5DE90C-F39C-4005-A538-DFEE52146F11}">
      <dsp:nvSpPr>
        <dsp:cNvPr id="0" name=""/>
        <dsp:cNvSpPr/>
      </dsp:nvSpPr>
      <dsp:spPr>
        <a:xfrm>
          <a:off x="87738" y="126086"/>
          <a:ext cx="5475984" cy="1405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NĐ 73/2012/NĐ-CP </a:t>
          </a:r>
          <a:r>
            <a:rPr lang="en-US" sz="2300" kern="1200" dirty="0" err="1"/>
            <a:t>ngày</a:t>
          </a:r>
          <a:r>
            <a:rPr lang="en-US" sz="2300" kern="1200" dirty="0"/>
            <a:t> 26/9/2012, </a:t>
          </a:r>
          <a:r>
            <a:rPr lang="en-US" sz="2300" kern="1200" dirty="0" err="1"/>
            <a:t>Quy</a:t>
          </a:r>
          <a:r>
            <a:rPr lang="en-US" sz="2300" kern="1200" dirty="0"/>
            <a:t> </a:t>
          </a:r>
          <a:r>
            <a:rPr lang="en-US" sz="2300" kern="1200" dirty="0" err="1"/>
            <a:t>định</a:t>
          </a:r>
          <a:r>
            <a:rPr lang="en-US" sz="2300" kern="1200" dirty="0"/>
            <a:t> </a:t>
          </a:r>
          <a:r>
            <a:rPr lang="en-US" sz="2300" kern="1200" dirty="0" err="1"/>
            <a:t>về</a:t>
          </a:r>
          <a:r>
            <a:rPr lang="en-US" sz="2300" kern="1200" dirty="0"/>
            <a:t> </a:t>
          </a:r>
          <a:r>
            <a:rPr lang="en-US" sz="2300" kern="1200" dirty="0" err="1"/>
            <a:t>hợp</a:t>
          </a:r>
          <a:r>
            <a:rPr lang="en-US" sz="2300" kern="1200" dirty="0"/>
            <a:t> </a:t>
          </a:r>
          <a:r>
            <a:rPr lang="en-US" sz="2300" kern="1200" dirty="0" err="1"/>
            <a:t>tác</a:t>
          </a:r>
          <a:r>
            <a:rPr lang="en-US" sz="2300" kern="1200" dirty="0"/>
            <a:t>, </a:t>
          </a:r>
          <a:r>
            <a:rPr lang="en-US" sz="2300" kern="1200" dirty="0" err="1"/>
            <a:t>đầu</a:t>
          </a:r>
          <a:r>
            <a:rPr lang="en-US" sz="2300" kern="1200" dirty="0"/>
            <a:t> </a:t>
          </a:r>
          <a:r>
            <a:rPr lang="en-US" sz="2300" kern="1200" dirty="0" err="1"/>
            <a:t>tư</a:t>
          </a:r>
          <a:r>
            <a:rPr lang="en-US" sz="2300" kern="1200" dirty="0"/>
            <a:t> </a:t>
          </a:r>
          <a:r>
            <a:rPr lang="en-US" sz="2300" kern="1200" dirty="0" err="1"/>
            <a:t>của</a:t>
          </a:r>
          <a:r>
            <a:rPr lang="en-US" sz="2300" kern="1200" dirty="0"/>
            <a:t> </a:t>
          </a:r>
          <a:r>
            <a:rPr lang="en-US" sz="2300" kern="1200" dirty="0" err="1"/>
            <a:t>nước</a:t>
          </a:r>
          <a:r>
            <a:rPr lang="en-US" sz="2300" kern="1200" dirty="0"/>
            <a:t> </a:t>
          </a:r>
          <a:r>
            <a:rPr lang="en-US" sz="2300" kern="1200" dirty="0" err="1"/>
            <a:t>ngoài</a:t>
          </a:r>
          <a:r>
            <a:rPr lang="en-US" sz="2300" kern="1200" dirty="0"/>
            <a:t> </a:t>
          </a:r>
          <a:r>
            <a:rPr lang="en-US" sz="2300" kern="1200" dirty="0" err="1"/>
            <a:t>trong</a:t>
          </a:r>
          <a:r>
            <a:rPr lang="en-US" sz="2300" kern="1200" dirty="0"/>
            <a:t> </a:t>
          </a:r>
          <a:r>
            <a:rPr lang="en-US" sz="2300" kern="1200" dirty="0" err="1"/>
            <a:t>lĩnh</a:t>
          </a:r>
          <a:r>
            <a:rPr lang="en-US" sz="2300" kern="1200" dirty="0"/>
            <a:t> </a:t>
          </a:r>
          <a:r>
            <a:rPr lang="en-US" sz="2300" kern="1200" dirty="0" err="1"/>
            <a:t>vực</a:t>
          </a:r>
          <a:r>
            <a:rPr lang="en-US" sz="2300" kern="1200" dirty="0"/>
            <a:t> </a:t>
          </a:r>
          <a:r>
            <a:rPr lang="en-US" sz="2300" kern="1200" dirty="0" err="1"/>
            <a:t>giáo</a:t>
          </a:r>
          <a:r>
            <a:rPr lang="en-US" sz="2300" kern="1200" dirty="0"/>
            <a:t> </a:t>
          </a:r>
          <a:r>
            <a:rPr lang="en-US" sz="2300" kern="1200" dirty="0" err="1"/>
            <a:t>dục</a:t>
          </a:r>
          <a:r>
            <a:rPr lang="en-US" sz="2300" kern="1200" dirty="0"/>
            <a:t> </a:t>
          </a:r>
        </a:p>
      </dsp:txBody>
      <dsp:txXfrm>
        <a:off x="128910" y="167258"/>
        <a:ext cx="5393640" cy="1323376"/>
      </dsp:txXfrm>
    </dsp:sp>
    <dsp:sp modelId="{F9FBC49C-91F3-4FD0-9013-B86849904BA3}">
      <dsp:nvSpPr>
        <dsp:cNvPr id="0" name=""/>
        <dsp:cNvSpPr/>
      </dsp:nvSpPr>
      <dsp:spPr>
        <a:xfrm rot="21462817" flipH="1" flipV="1">
          <a:off x="4198081" y="4716272"/>
          <a:ext cx="157593" cy="5889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C08E22-DC03-471D-9C9C-6D7579BD08AD}">
      <dsp:nvSpPr>
        <dsp:cNvPr id="0" name=""/>
        <dsp:cNvSpPr/>
      </dsp:nvSpPr>
      <dsp:spPr>
        <a:xfrm>
          <a:off x="211500" y="3360705"/>
          <a:ext cx="5164218" cy="1405720"/>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NĐ76/2010/QĐ-</a:t>
          </a:r>
          <a:r>
            <a:rPr lang="en-US" sz="2300" kern="1200" dirty="0" err="1"/>
            <a:t>TTg</a:t>
          </a:r>
          <a:r>
            <a:rPr lang="en-US" sz="2300" kern="1200" dirty="0"/>
            <a:t> , 30/11/2010, </a:t>
          </a:r>
          <a:r>
            <a:rPr lang="en-US" sz="2300" kern="1200" dirty="0" err="1"/>
            <a:t>về</a:t>
          </a:r>
          <a:r>
            <a:rPr lang="en-US" sz="2300" kern="1200" dirty="0"/>
            <a:t> </a:t>
          </a:r>
          <a:r>
            <a:rPr lang="en-US" sz="2300" kern="1200" dirty="0" err="1"/>
            <a:t>việc</a:t>
          </a:r>
          <a:r>
            <a:rPr lang="en-US" sz="2300" kern="1200" dirty="0"/>
            <a:t> </a:t>
          </a:r>
          <a:r>
            <a:rPr lang="en-US" sz="2300" kern="1200" dirty="0" err="1"/>
            <a:t>tổ</a:t>
          </a:r>
          <a:r>
            <a:rPr lang="en-US" sz="2300" kern="1200" dirty="0"/>
            <a:t> </a:t>
          </a:r>
          <a:r>
            <a:rPr lang="en-US" sz="2300" kern="1200" dirty="0" err="1"/>
            <a:t>chức</a:t>
          </a:r>
          <a:r>
            <a:rPr lang="en-US" sz="2300" kern="1200" dirty="0"/>
            <a:t> </a:t>
          </a:r>
          <a:r>
            <a:rPr lang="en-US" sz="2300" kern="1200" dirty="0" err="1"/>
            <a:t>và</a:t>
          </a:r>
          <a:r>
            <a:rPr lang="en-US" sz="2300" kern="1200" dirty="0"/>
            <a:t> </a:t>
          </a:r>
          <a:r>
            <a:rPr lang="en-US" sz="2300" kern="1200" dirty="0" err="1"/>
            <a:t>quản</a:t>
          </a:r>
          <a:r>
            <a:rPr lang="en-US" sz="2300" kern="1200" dirty="0"/>
            <a:t> </a:t>
          </a:r>
          <a:r>
            <a:rPr lang="en-US" sz="2300" kern="1200" dirty="0" err="1"/>
            <a:t>lý</a:t>
          </a:r>
          <a:r>
            <a:rPr lang="en-US" sz="2300" kern="1200" dirty="0"/>
            <a:t> </a:t>
          </a:r>
          <a:r>
            <a:rPr lang="en-US" sz="2300" kern="1200" dirty="0" err="1"/>
            <a:t>hội</a:t>
          </a:r>
          <a:r>
            <a:rPr lang="en-US" sz="2300" kern="1200" dirty="0"/>
            <a:t> </a:t>
          </a:r>
          <a:r>
            <a:rPr lang="en-US" sz="2300" kern="1200" dirty="0" err="1"/>
            <a:t>nghị</a:t>
          </a:r>
          <a:r>
            <a:rPr lang="en-US" sz="2300" kern="1200" dirty="0"/>
            <a:t>, </a:t>
          </a:r>
          <a:r>
            <a:rPr lang="en-US" sz="2300" kern="1200" dirty="0" err="1"/>
            <a:t>hội</a:t>
          </a:r>
          <a:r>
            <a:rPr lang="en-US" sz="2300" kern="1200" dirty="0"/>
            <a:t> </a:t>
          </a:r>
          <a:r>
            <a:rPr lang="en-US" sz="2300" kern="1200" dirty="0" err="1"/>
            <a:t>thảo</a:t>
          </a:r>
          <a:r>
            <a:rPr lang="en-US" sz="2300" kern="1200" dirty="0"/>
            <a:t> </a:t>
          </a:r>
          <a:r>
            <a:rPr lang="en-US" sz="2300" kern="1200" dirty="0" err="1"/>
            <a:t>quốc</a:t>
          </a:r>
          <a:r>
            <a:rPr lang="en-US" sz="2300" kern="1200" dirty="0"/>
            <a:t> </a:t>
          </a:r>
          <a:r>
            <a:rPr lang="en-US" sz="2300" kern="1200" dirty="0" err="1"/>
            <a:t>tế</a:t>
          </a:r>
          <a:r>
            <a:rPr lang="en-US" sz="2300" kern="1200" dirty="0"/>
            <a:t> </a:t>
          </a:r>
          <a:r>
            <a:rPr lang="en-US" sz="2300" kern="1200" dirty="0" err="1"/>
            <a:t>tại</a:t>
          </a:r>
          <a:r>
            <a:rPr lang="en-US" sz="2300" kern="1200" dirty="0"/>
            <a:t> </a:t>
          </a:r>
          <a:r>
            <a:rPr lang="en-US" sz="2300" kern="1200" dirty="0" err="1"/>
            <a:t>Việt</a:t>
          </a:r>
          <a:r>
            <a:rPr lang="en-US" sz="2300" kern="1200" dirty="0"/>
            <a:t> Nam; </a:t>
          </a:r>
        </a:p>
      </dsp:txBody>
      <dsp:txXfrm>
        <a:off x="252672" y="3401877"/>
        <a:ext cx="5081874" cy="1323376"/>
      </dsp:txXfrm>
    </dsp:sp>
    <dsp:sp modelId="{F5A4EAFD-778A-4F9D-BE05-DD87B7B699B7}">
      <dsp:nvSpPr>
        <dsp:cNvPr id="0" name=""/>
        <dsp:cNvSpPr/>
      </dsp:nvSpPr>
      <dsp:spPr>
        <a:xfrm rot="15856734">
          <a:off x="6926378" y="2045233"/>
          <a:ext cx="2610650" cy="21085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BAEAD4-80A6-403F-A2C3-333F7F048E99}">
      <dsp:nvSpPr>
        <dsp:cNvPr id="0" name=""/>
        <dsp:cNvSpPr/>
      </dsp:nvSpPr>
      <dsp:spPr>
        <a:xfrm>
          <a:off x="6201755" y="2841558"/>
          <a:ext cx="5718822" cy="1944842"/>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Luật</a:t>
          </a:r>
          <a:r>
            <a:rPr lang="en-US" sz="2000" b="1" kern="1200" dirty="0"/>
            <a:t> </a:t>
          </a:r>
          <a:r>
            <a:rPr lang="en-US" sz="2000" b="1" kern="1200" dirty="0" err="1"/>
            <a:t>số</a:t>
          </a:r>
          <a:r>
            <a:rPr lang="en-US" sz="2000" b="1" kern="1200" dirty="0"/>
            <a:t>: 29/2013/QH13, </a:t>
          </a:r>
          <a:r>
            <a:rPr lang="en-US" sz="2000" b="1" i="1" kern="1200" dirty="0"/>
            <a:t>18/ 6/2013</a:t>
          </a:r>
          <a:r>
            <a:rPr lang="en-US" sz="2000" i="1" kern="1200" dirty="0"/>
            <a:t>, </a:t>
          </a:r>
          <a:r>
            <a:rPr lang="vi-VN" sz="2000" b="1" kern="1200" dirty="0"/>
            <a:t>quy định về tổ chức, cá nhân hoạt động </a:t>
          </a:r>
          <a:r>
            <a:rPr lang="en-US" sz="2000" b="1" kern="1200" dirty="0"/>
            <a:t>KHCN </a:t>
          </a:r>
          <a:r>
            <a:rPr lang="vi-VN" sz="2000" b="1" kern="1200" dirty="0"/>
            <a:t>; việc tổ chức thực hiện hoạt động </a:t>
          </a:r>
          <a:r>
            <a:rPr lang="en-US" sz="2000" b="1" kern="1200" dirty="0"/>
            <a:t>KHCN</a:t>
          </a:r>
          <a:r>
            <a:rPr lang="vi-VN" sz="2000" b="1" kern="1200" dirty="0"/>
            <a:t>; biện pháp bảo đảm phát triển </a:t>
          </a:r>
          <a:r>
            <a:rPr lang="en-US" sz="2000" b="1" kern="1200" dirty="0"/>
            <a:t>KHCN</a:t>
          </a:r>
          <a:r>
            <a:rPr lang="vi-VN" sz="2000" b="1" kern="1200" dirty="0"/>
            <a:t>; quản lý nhà nước về </a:t>
          </a:r>
          <a:r>
            <a:rPr lang="en-US" sz="2000" b="1" kern="1200" dirty="0"/>
            <a:t>KHCN</a:t>
          </a:r>
          <a:r>
            <a:rPr lang="vi-VN" sz="2500" kern="1200" dirty="0"/>
            <a:t>.</a:t>
          </a:r>
          <a:endParaRPr lang="en-US" sz="2500" kern="1200" dirty="0"/>
        </a:p>
      </dsp:txBody>
      <dsp:txXfrm>
        <a:off x="6258717" y="2898520"/>
        <a:ext cx="5604898" cy="1830918"/>
      </dsp:txXfrm>
    </dsp:sp>
    <dsp:sp modelId="{8DB5AB6F-9FD5-428F-A51C-68C1ABFD8DB3}">
      <dsp:nvSpPr>
        <dsp:cNvPr id="0" name=""/>
        <dsp:cNvSpPr/>
      </dsp:nvSpPr>
      <dsp:spPr>
        <a:xfrm>
          <a:off x="6096010" y="505082"/>
          <a:ext cx="5409821" cy="1405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vi-VN" sz="2300" b="0" i="0" kern="1200" dirty="0"/>
            <a:t>Số: 06/2020/QĐ-TTg</a:t>
          </a:r>
          <a:r>
            <a:rPr lang="en-US" sz="2300" b="0" i="0" kern="1200" dirty="0"/>
            <a:t>, </a:t>
          </a:r>
          <a:r>
            <a:rPr lang="vi-VN" sz="2300" b="0" i="1" kern="1200" dirty="0"/>
            <a:t>21 tháng 02 năm 2020</a:t>
          </a:r>
          <a:r>
            <a:rPr lang="en-US" sz="2300" b="0" i="1" kern="1200" dirty="0"/>
            <a:t>, </a:t>
          </a:r>
          <a:r>
            <a:rPr lang="en-US" sz="2300" b="0" i="0" kern="1200" dirty="0" err="1"/>
            <a:t>quy</a:t>
          </a:r>
          <a:r>
            <a:rPr lang="en-US" sz="2300" b="0" i="0" kern="1200" dirty="0"/>
            <a:t> </a:t>
          </a:r>
          <a:r>
            <a:rPr lang="en-US" sz="2300" b="0" i="0" kern="1200" dirty="0" err="1"/>
            <a:t>định</a:t>
          </a:r>
          <a:r>
            <a:rPr lang="en-US" sz="2300" b="0" i="0" kern="1200" dirty="0"/>
            <a:t> </a:t>
          </a:r>
          <a:r>
            <a:rPr lang="en-US" sz="2300" b="0" i="0" kern="1200" dirty="0" err="1"/>
            <a:t>về</a:t>
          </a:r>
          <a:r>
            <a:rPr lang="en-US" sz="2300" b="0" i="0" kern="1200" dirty="0"/>
            <a:t> </a:t>
          </a:r>
          <a:r>
            <a:rPr lang="en-US" sz="2300" b="0" i="0" kern="1200" dirty="0" err="1"/>
            <a:t>việc</a:t>
          </a:r>
          <a:r>
            <a:rPr lang="en-US" sz="2300" b="0" i="0" kern="1200" dirty="0"/>
            <a:t> </a:t>
          </a:r>
          <a:r>
            <a:rPr lang="en-US" sz="2300" b="0" i="0" kern="1200" dirty="0" err="1"/>
            <a:t>tổ</a:t>
          </a:r>
          <a:r>
            <a:rPr lang="en-US" sz="2300" b="0" i="0" kern="1200" dirty="0"/>
            <a:t> </a:t>
          </a:r>
          <a:r>
            <a:rPr lang="en-US" sz="2300" b="0" i="0" kern="1200" dirty="0" err="1"/>
            <a:t>chức</a:t>
          </a:r>
          <a:r>
            <a:rPr lang="en-US" sz="2300" b="0" i="0" kern="1200" dirty="0"/>
            <a:t> </a:t>
          </a:r>
          <a:r>
            <a:rPr lang="en-US" sz="2300" b="0" i="0" kern="1200" dirty="0" err="1"/>
            <a:t>và</a:t>
          </a:r>
          <a:r>
            <a:rPr lang="en-US" sz="2300" b="0" i="0" kern="1200" dirty="0"/>
            <a:t> </a:t>
          </a:r>
          <a:r>
            <a:rPr lang="en-US" sz="2300" b="0" i="0" kern="1200" dirty="0" err="1"/>
            <a:t>quản</a:t>
          </a:r>
          <a:r>
            <a:rPr lang="en-US" sz="2300" b="0" i="0" kern="1200" dirty="0"/>
            <a:t> </a:t>
          </a:r>
          <a:r>
            <a:rPr lang="en-US" sz="2300" b="0" i="0" kern="1200" dirty="0" err="1"/>
            <a:t>lý</a:t>
          </a:r>
          <a:r>
            <a:rPr lang="en-US" sz="2300" b="0" i="0" kern="1200" dirty="0"/>
            <a:t> </a:t>
          </a:r>
          <a:r>
            <a:rPr lang="en-US" sz="2300" b="0" i="0" kern="1200" dirty="0" err="1"/>
            <a:t>hội</a:t>
          </a:r>
          <a:r>
            <a:rPr lang="en-US" sz="2300" b="0" i="0" kern="1200" dirty="0"/>
            <a:t> </a:t>
          </a:r>
          <a:r>
            <a:rPr lang="en-US" sz="2300" b="0" i="0" kern="1200" dirty="0" err="1"/>
            <a:t>nghị</a:t>
          </a:r>
          <a:r>
            <a:rPr lang="en-US" sz="2300" b="0" i="0" kern="1200" dirty="0"/>
            <a:t>, </a:t>
          </a:r>
          <a:r>
            <a:rPr lang="en-US" sz="2300" b="0" i="0" kern="1200" dirty="0" err="1"/>
            <a:t>hội</a:t>
          </a:r>
          <a:r>
            <a:rPr lang="en-US" sz="2300" b="0" i="0" kern="1200" dirty="0"/>
            <a:t> </a:t>
          </a:r>
          <a:r>
            <a:rPr lang="en-US" sz="2300" b="0" i="0" kern="1200" dirty="0" err="1"/>
            <a:t>thảo</a:t>
          </a:r>
          <a:r>
            <a:rPr lang="en-US" sz="2300" b="0" i="0" kern="1200" dirty="0"/>
            <a:t> </a:t>
          </a:r>
          <a:r>
            <a:rPr lang="en-US" sz="2300" b="0" i="0" kern="1200" dirty="0" err="1"/>
            <a:t>quốc</a:t>
          </a:r>
          <a:r>
            <a:rPr lang="en-US" sz="2300" b="0" i="0" kern="1200" dirty="0"/>
            <a:t> </a:t>
          </a:r>
          <a:r>
            <a:rPr lang="en-US" sz="2300" b="0" i="0" kern="1200" dirty="0" err="1"/>
            <a:t>tế</a:t>
          </a:r>
          <a:r>
            <a:rPr lang="en-US" sz="2300" b="0" i="0" kern="1200" dirty="0"/>
            <a:t> </a:t>
          </a:r>
          <a:r>
            <a:rPr lang="en-US" sz="2300" b="0" i="0" kern="1200" dirty="0" err="1"/>
            <a:t>tại</a:t>
          </a:r>
          <a:r>
            <a:rPr lang="en-US" sz="2300" b="0" i="0" kern="1200" dirty="0"/>
            <a:t> </a:t>
          </a:r>
          <a:r>
            <a:rPr lang="en-US" sz="2300" b="0" i="0" kern="1200" dirty="0" err="1"/>
            <a:t>Việt</a:t>
          </a:r>
          <a:r>
            <a:rPr lang="en-US" sz="2300" b="0" i="0" kern="1200" dirty="0"/>
            <a:t> Nam.</a:t>
          </a:r>
          <a:endParaRPr lang="vi-VN" sz="2300" kern="1200" dirty="0"/>
        </a:p>
      </dsp:txBody>
      <dsp:txXfrm>
        <a:off x="6137182" y="546254"/>
        <a:ext cx="5327477" cy="13233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A50F0-747D-49BF-BC43-B17F6E261357}">
      <dsp:nvSpPr>
        <dsp:cNvPr id="0" name=""/>
        <dsp:cNvSpPr/>
      </dsp:nvSpPr>
      <dsp:spPr>
        <a:xfrm>
          <a:off x="3543107" y="1847615"/>
          <a:ext cx="4739171" cy="3043265"/>
        </a:xfrm>
        <a:prstGeom prst="ellipse">
          <a:avLst/>
        </a:prstGeom>
        <a:solidFill>
          <a:schemeClr val="accent4">
            <a:lumMod val="5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b="1" kern="1200" dirty="0" err="1">
              <a:solidFill>
                <a:srgbClr val="CC0099"/>
              </a:solidFill>
            </a:rPr>
            <a:t>Tiêu</a:t>
          </a:r>
          <a:r>
            <a:rPr lang="en-US" sz="3600" b="1" kern="1200" dirty="0">
              <a:solidFill>
                <a:srgbClr val="CC0099"/>
              </a:solidFill>
            </a:rPr>
            <a:t> </a:t>
          </a:r>
          <a:r>
            <a:rPr lang="en-US" sz="3600" b="1" kern="1200" dirty="0" err="1">
              <a:solidFill>
                <a:srgbClr val="CC0099"/>
              </a:solidFill>
            </a:rPr>
            <a:t>chuẩn</a:t>
          </a:r>
          <a:r>
            <a:rPr lang="en-US" sz="3600" b="1" kern="1200" dirty="0">
              <a:solidFill>
                <a:srgbClr val="CC0099"/>
              </a:solidFill>
            </a:rPr>
            <a:t> 20</a:t>
          </a:r>
          <a:r>
            <a:rPr lang="en-US" sz="3600" b="1" kern="1200" dirty="0"/>
            <a:t>. </a:t>
          </a:r>
        </a:p>
        <a:p>
          <a:pPr lvl="0" algn="ctr" defTabSz="1600200">
            <a:lnSpc>
              <a:spcPct val="90000"/>
            </a:lnSpc>
            <a:spcBef>
              <a:spcPct val="0"/>
            </a:spcBef>
            <a:spcAft>
              <a:spcPct val="35000"/>
            </a:spcAft>
          </a:pPr>
          <a:r>
            <a:rPr lang="vi-VN" sz="4000" b="1" kern="1200" dirty="0">
              <a:solidFill>
                <a:schemeClr val="tx1"/>
              </a:solidFill>
            </a:rPr>
            <a:t>Hợp tác và đối tác </a:t>
          </a:r>
          <a:r>
            <a:rPr lang="en-US" sz="4000" b="1" kern="1200" dirty="0">
              <a:solidFill>
                <a:schemeClr val="tx1"/>
              </a:solidFill>
            </a:rPr>
            <a:t>NCKH</a:t>
          </a:r>
          <a:endParaRPr lang="en-US" sz="4000" kern="1200" dirty="0">
            <a:solidFill>
              <a:schemeClr val="tx1"/>
            </a:solidFill>
          </a:endParaRPr>
        </a:p>
      </dsp:txBody>
      <dsp:txXfrm>
        <a:off x="4237143" y="2293291"/>
        <a:ext cx="3351099" cy="2151913"/>
      </dsp:txXfrm>
    </dsp:sp>
    <dsp:sp modelId="{9EFB084E-6D77-41CF-AC32-BF75A26ED5E1}">
      <dsp:nvSpPr>
        <dsp:cNvPr id="0" name=""/>
        <dsp:cNvSpPr/>
      </dsp:nvSpPr>
      <dsp:spPr>
        <a:xfrm>
          <a:off x="2935985" y="-210513"/>
          <a:ext cx="5968399" cy="2413402"/>
        </a:xfrm>
        <a:prstGeom prst="ellipse">
          <a:avLst/>
        </a:prstGeom>
        <a:solidFill>
          <a:schemeClr val="accent3">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TC 20.1. </a:t>
          </a:r>
          <a:r>
            <a:rPr lang="vi-VN" sz="2400" b="1" kern="1200" dirty="0">
              <a:solidFill>
                <a:srgbClr val="FF0000"/>
              </a:solidFill>
            </a:rPr>
            <a:t>Xây dựng hệ thống</a:t>
          </a:r>
          <a:r>
            <a:rPr lang="vi-VN" sz="2400" b="1" kern="1200" dirty="0"/>
            <a:t> để thiết lập các mối quan hệ hợp tác và đối tác trong </a:t>
          </a:r>
          <a:r>
            <a:rPr lang="en-US" sz="2400" b="1" kern="1200" dirty="0"/>
            <a:t>NC </a:t>
          </a:r>
          <a:r>
            <a:rPr lang="vi-VN" sz="2400" b="1" kern="1200" dirty="0"/>
            <a:t>nhằm đáp ứng các mục tiêu </a:t>
          </a:r>
          <a:r>
            <a:rPr lang="en-US" sz="2400" b="1" kern="1200" dirty="0"/>
            <a:t>NC</a:t>
          </a:r>
          <a:endParaRPr lang="en-US" sz="2200" b="1" kern="1200" dirty="0">
            <a:solidFill>
              <a:srgbClr val="FF0000"/>
            </a:solidFill>
            <a:latin typeface="Calibri" panose="020F0502020204030204"/>
            <a:ea typeface="+mn-ea"/>
            <a:cs typeface="+mn-cs"/>
          </a:endParaRPr>
        </a:p>
      </dsp:txBody>
      <dsp:txXfrm>
        <a:off x="3810037" y="142922"/>
        <a:ext cx="4220295" cy="1706532"/>
      </dsp:txXfrm>
    </dsp:sp>
    <dsp:sp modelId="{B91F2A28-919A-44C7-9D7B-EA8B46798D12}">
      <dsp:nvSpPr>
        <dsp:cNvPr id="0" name=""/>
        <dsp:cNvSpPr/>
      </dsp:nvSpPr>
      <dsp:spPr>
        <a:xfrm>
          <a:off x="8234296" y="1558316"/>
          <a:ext cx="3328773" cy="340555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20.2</a:t>
          </a:r>
          <a:r>
            <a:rPr lang="en-US" sz="2400" b="1" i="1" kern="1200" dirty="0"/>
            <a:t>. </a:t>
          </a:r>
          <a:r>
            <a:rPr lang="en-GB" sz="2400" b="1" kern="1200" dirty="0" err="1">
              <a:solidFill>
                <a:srgbClr val="FF0000"/>
              </a:solidFill>
              <a:latin typeface="Arial" panose="020B0604020202020204" pitchFamily="34" charset="0"/>
              <a:ea typeface="+mn-ea"/>
              <a:cs typeface="+mn-cs"/>
            </a:rPr>
            <a:t>Triển</a:t>
          </a:r>
          <a:r>
            <a:rPr lang="en-GB" sz="2400" b="1" kern="1200" dirty="0">
              <a:solidFill>
                <a:srgbClr val="FF0000"/>
              </a:solidFill>
              <a:latin typeface="Arial" panose="020B0604020202020204" pitchFamily="34" charset="0"/>
              <a:ea typeface="+mn-ea"/>
              <a:cs typeface="+mn-cs"/>
            </a:rPr>
            <a:t> </a:t>
          </a:r>
          <a:r>
            <a:rPr lang="en-GB" sz="2400" b="1" kern="1200" dirty="0" err="1">
              <a:solidFill>
                <a:srgbClr val="FF0000"/>
              </a:solidFill>
              <a:latin typeface="Arial" panose="020B0604020202020204" pitchFamily="34" charset="0"/>
              <a:ea typeface="+mn-ea"/>
              <a:cs typeface="+mn-cs"/>
            </a:rPr>
            <a:t>khai</a:t>
          </a:r>
          <a:r>
            <a:rPr lang="en-GB" sz="2400" b="1" kern="1200" dirty="0">
              <a:solidFill>
                <a:srgbClr val="FF0000"/>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được</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các</a:t>
          </a:r>
          <a:r>
            <a:rPr lang="en-GB" sz="2400" b="1" kern="1200" dirty="0">
              <a:solidFill>
                <a:prstClr val="black"/>
              </a:solidFill>
              <a:latin typeface="Arial" panose="020B0604020202020204" pitchFamily="34" charset="0"/>
              <a:ea typeface="+mn-ea"/>
              <a:cs typeface="+mn-cs"/>
            </a:rPr>
            <a:t> </a:t>
          </a:r>
          <a:r>
            <a:rPr lang="en-GB" sz="2400" b="1" kern="1200" dirty="0" err="1">
              <a:solidFill>
                <a:srgbClr val="FF0000"/>
              </a:solidFill>
              <a:latin typeface="Arial" panose="020B0604020202020204" pitchFamily="34" charset="0"/>
              <a:ea typeface="+mn-ea"/>
              <a:cs typeface="+mn-cs"/>
            </a:rPr>
            <a:t>chính</a:t>
          </a:r>
          <a:r>
            <a:rPr lang="en-GB" sz="2400" b="1" kern="1200" dirty="0">
              <a:solidFill>
                <a:srgbClr val="FF0000"/>
              </a:solidFill>
              <a:latin typeface="Arial" panose="020B0604020202020204" pitchFamily="34" charset="0"/>
              <a:ea typeface="+mn-ea"/>
              <a:cs typeface="+mn-cs"/>
            </a:rPr>
            <a:t> </a:t>
          </a:r>
          <a:r>
            <a:rPr lang="en-GB" sz="2400" b="1" kern="1200" dirty="0" err="1">
              <a:solidFill>
                <a:srgbClr val="FF0000"/>
              </a:solidFill>
              <a:latin typeface="Arial" panose="020B0604020202020204" pitchFamily="34" charset="0"/>
              <a:ea typeface="+mn-ea"/>
              <a:cs typeface="+mn-cs"/>
            </a:rPr>
            <a:t>sách</a:t>
          </a:r>
          <a:r>
            <a:rPr lang="en-GB" sz="2400" b="1" kern="1200" dirty="0">
              <a:solidFill>
                <a:srgbClr val="FF0000"/>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và</a:t>
          </a:r>
          <a:r>
            <a:rPr lang="en-GB" sz="2400" b="1" kern="1200" dirty="0">
              <a:solidFill>
                <a:prstClr val="black"/>
              </a:solidFill>
              <a:latin typeface="Arial" panose="020B0604020202020204" pitchFamily="34" charset="0"/>
              <a:ea typeface="+mn-ea"/>
              <a:cs typeface="+mn-cs"/>
            </a:rPr>
            <a:t> </a:t>
          </a:r>
          <a:r>
            <a:rPr lang="en-GB" sz="2400" b="1" kern="1200" dirty="0" err="1">
              <a:solidFill>
                <a:srgbClr val="CC0099"/>
              </a:solidFill>
              <a:latin typeface="Arial" panose="020B0604020202020204" pitchFamily="34" charset="0"/>
              <a:ea typeface="+mn-ea"/>
              <a:cs typeface="+mn-cs"/>
            </a:rPr>
            <a:t>quy</a:t>
          </a:r>
          <a:r>
            <a:rPr lang="en-GB" sz="2400" b="1" kern="1200" dirty="0">
              <a:solidFill>
                <a:srgbClr val="CC0099"/>
              </a:solidFill>
              <a:latin typeface="Arial" panose="020B0604020202020204" pitchFamily="34" charset="0"/>
              <a:ea typeface="+mn-ea"/>
              <a:cs typeface="+mn-cs"/>
            </a:rPr>
            <a:t> </a:t>
          </a:r>
          <a:r>
            <a:rPr lang="en-GB" sz="2400" b="1" kern="1200" dirty="0" err="1">
              <a:solidFill>
                <a:srgbClr val="CC0099"/>
              </a:solidFill>
              <a:latin typeface="Arial" panose="020B0604020202020204" pitchFamily="34" charset="0"/>
              <a:ea typeface="+mn-ea"/>
              <a:cs typeface="+mn-cs"/>
            </a:rPr>
            <a:t>trình</a:t>
          </a:r>
          <a:r>
            <a:rPr lang="en-GB" sz="2400" b="1" kern="1200" dirty="0">
              <a:solidFill>
                <a:srgbClr val="CC0099"/>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thúc</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đẩy</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hợp</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tác</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và</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đối</a:t>
          </a:r>
          <a:r>
            <a:rPr lang="en-GB" sz="2400" b="1" kern="1200" dirty="0">
              <a:solidFill>
                <a:prstClr val="black"/>
              </a:solidFill>
              <a:latin typeface="Arial" panose="020B0604020202020204" pitchFamily="34" charset="0"/>
              <a:ea typeface="+mn-ea"/>
              <a:cs typeface="+mn-cs"/>
            </a:rPr>
            <a:t> </a:t>
          </a:r>
          <a:r>
            <a:rPr lang="en-GB" sz="2400" b="1" kern="1200" dirty="0" err="1">
              <a:solidFill>
                <a:prstClr val="black"/>
              </a:solidFill>
              <a:latin typeface="Arial" panose="020B0604020202020204" pitchFamily="34" charset="0"/>
              <a:ea typeface="+mn-ea"/>
              <a:cs typeface="+mn-cs"/>
            </a:rPr>
            <a:t>tác</a:t>
          </a:r>
          <a:r>
            <a:rPr lang="en-GB" sz="2400" b="1" kern="1200" dirty="0">
              <a:solidFill>
                <a:prstClr val="black"/>
              </a:solidFill>
              <a:latin typeface="Arial" panose="020B0604020202020204" pitchFamily="34" charset="0"/>
              <a:ea typeface="+mn-ea"/>
              <a:cs typeface="+mn-cs"/>
            </a:rPr>
            <a:t> NC</a:t>
          </a:r>
          <a:endParaRPr lang="en-US" sz="2200" b="1" kern="1200" dirty="0">
            <a:solidFill>
              <a:prstClr val="black"/>
            </a:solidFill>
            <a:latin typeface="Arial" panose="020B0604020202020204" pitchFamily="34" charset="0"/>
            <a:ea typeface="+mn-ea"/>
            <a:cs typeface="+mn-cs"/>
          </a:endParaRPr>
        </a:p>
      </dsp:txBody>
      <dsp:txXfrm>
        <a:off x="8721784" y="2057047"/>
        <a:ext cx="2353797" cy="2408088"/>
      </dsp:txXfrm>
    </dsp:sp>
    <dsp:sp modelId="{D5A9ED3A-41B6-4C11-88D7-A98EB97E855C}">
      <dsp:nvSpPr>
        <dsp:cNvPr id="0" name=""/>
        <dsp:cNvSpPr/>
      </dsp:nvSpPr>
      <dsp:spPr>
        <a:xfrm>
          <a:off x="2511656" y="4569485"/>
          <a:ext cx="6486620" cy="1924619"/>
        </a:xfrm>
        <a:prstGeom prst="ellipse">
          <a:avLst/>
        </a:prstGeom>
        <a:solidFill>
          <a:schemeClr val="accent4">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vi-VN" sz="2800" b="1" i="0" kern="1200" dirty="0">
              <a:solidFill>
                <a:srgbClr val="FF0000"/>
              </a:solidFill>
              <a:latin typeface="Times New Roman" panose="02020603050405020304" pitchFamily="18" charset="0"/>
              <a:cs typeface="Times New Roman" panose="02020603050405020304" pitchFamily="18" charset="0"/>
            </a:rPr>
            <a:t>2</a:t>
          </a:r>
          <a:r>
            <a:rPr lang="en-US" sz="2800" b="1" i="0" kern="1200" dirty="0">
              <a:solidFill>
                <a:srgbClr val="FF0000"/>
              </a:solidFill>
              <a:latin typeface="Times New Roman" panose="02020603050405020304" pitchFamily="18" charset="0"/>
              <a:cs typeface="Times New Roman" panose="02020603050405020304" pitchFamily="18" charset="0"/>
            </a:rPr>
            <a:t>0</a:t>
          </a:r>
          <a:r>
            <a:rPr lang="vi-VN" sz="2800" b="1" i="0" kern="1200" dirty="0">
              <a:solidFill>
                <a:srgbClr val="FF0000"/>
              </a:solidFill>
              <a:latin typeface="Times New Roman" panose="02020603050405020304" pitchFamily="18" charset="0"/>
              <a:cs typeface="Times New Roman" panose="02020603050405020304" pitchFamily="18" charset="0"/>
            </a:rPr>
            <a:t>.</a:t>
          </a:r>
          <a:r>
            <a:rPr lang="en-US" sz="2800" b="1" i="0" kern="1200" dirty="0">
              <a:solidFill>
                <a:srgbClr val="FF0000"/>
              </a:solidFill>
              <a:latin typeface="Times New Roman" panose="02020603050405020304" pitchFamily="18" charset="0"/>
              <a:cs typeface="Times New Roman" panose="02020603050405020304" pitchFamily="18" charset="0"/>
            </a:rPr>
            <a:t>3</a:t>
          </a:r>
          <a:r>
            <a:rPr lang="vi-VN" sz="2400" b="1" i="1" kern="1200" dirty="0">
              <a:solidFill>
                <a:srgbClr val="FF0000"/>
              </a:solidFill>
            </a:rPr>
            <a:t>. </a:t>
          </a:r>
          <a:r>
            <a:rPr lang="vi-VN" sz="2400" b="1" kern="1200" dirty="0">
              <a:solidFill>
                <a:schemeClr val="tx1"/>
              </a:solidFill>
              <a:latin typeface="Arial" panose="020B0604020202020204" pitchFamily="34" charset="0"/>
              <a:ea typeface="+mn-ea"/>
              <a:cs typeface="+mn-cs"/>
            </a:rPr>
            <a:t>Hệ thống rà soát tính hiệu quả của hợp tác và đối tác </a:t>
          </a:r>
          <a:r>
            <a:rPr lang="en-US" sz="2400" b="1" kern="1200" dirty="0">
              <a:solidFill>
                <a:schemeClr val="tx1"/>
              </a:solidFill>
              <a:latin typeface="Arial" panose="020B0604020202020204" pitchFamily="34" charset="0"/>
              <a:ea typeface="+mn-ea"/>
              <a:cs typeface="+mn-cs"/>
            </a:rPr>
            <a:t>NC </a:t>
          </a:r>
          <a:r>
            <a:rPr lang="vi-VN" sz="2400" b="1" kern="1200" dirty="0">
              <a:solidFill>
                <a:schemeClr val="tx1"/>
              </a:solidFill>
              <a:latin typeface="Arial" panose="020B0604020202020204" pitchFamily="34" charset="0"/>
              <a:ea typeface="+mn-ea"/>
              <a:cs typeface="+mn-cs"/>
            </a:rPr>
            <a:t>được </a:t>
          </a:r>
          <a:r>
            <a:rPr lang="vi-VN" sz="2400" b="1" kern="1200" dirty="0">
              <a:solidFill>
                <a:srgbClr val="0000FF"/>
              </a:solidFill>
              <a:latin typeface="Arial" panose="020B0604020202020204" pitchFamily="34" charset="0"/>
              <a:ea typeface="+mn-ea"/>
              <a:cs typeface="+mn-cs"/>
            </a:rPr>
            <a:t>triển khai </a:t>
          </a:r>
          <a:r>
            <a:rPr lang="vi-VN" sz="2400" b="1" kern="1200" dirty="0">
              <a:solidFill>
                <a:schemeClr val="tx1"/>
              </a:solidFill>
              <a:latin typeface="Arial" panose="020B0604020202020204" pitchFamily="34" charset="0"/>
              <a:ea typeface="+mn-ea"/>
              <a:cs typeface="+mn-cs"/>
            </a:rPr>
            <a:t>thực hiện</a:t>
          </a:r>
          <a:r>
            <a:rPr lang="vi-VN" sz="2200" b="1" kern="1200" dirty="0">
              <a:solidFill>
                <a:schemeClr val="tx1"/>
              </a:solidFill>
              <a:latin typeface="Arial" panose="020B0604020202020204" pitchFamily="34" charset="0"/>
              <a:ea typeface="+mn-ea"/>
              <a:cs typeface="+mn-cs"/>
            </a:rPr>
            <a:t>.</a:t>
          </a:r>
          <a:endParaRPr lang="en-US" sz="2200" b="1" kern="1200" dirty="0">
            <a:solidFill>
              <a:schemeClr val="tx1"/>
            </a:solidFill>
            <a:latin typeface="Arial" panose="020B0604020202020204" pitchFamily="34" charset="0"/>
            <a:ea typeface="+mn-ea"/>
            <a:cs typeface="+mn-cs"/>
          </a:endParaRPr>
        </a:p>
      </dsp:txBody>
      <dsp:txXfrm>
        <a:off x="3461600" y="4851339"/>
        <a:ext cx="4586732" cy="1360911"/>
      </dsp:txXfrm>
    </dsp:sp>
    <dsp:sp modelId="{6B09F1FE-B0F7-4F3C-97E9-933474F263DF}">
      <dsp:nvSpPr>
        <dsp:cNvPr id="0" name=""/>
        <dsp:cNvSpPr/>
      </dsp:nvSpPr>
      <dsp:spPr>
        <a:xfrm>
          <a:off x="238833" y="1555361"/>
          <a:ext cx="3498856" cy="3472656"/>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i="0" kern="1200" dirty="0">
              <a:solidFill>
                <a:srgbClr val="FF0000"/>
              </a:solidFill>
              <a:latin typeface="Times New Roman" panose="02020603050405020304" pitchFamily="18" charset="0"/>
              <a:cs typeface="Times New Roman" panose="02020603050405020304" pitchFamily="18" charset="0"/>
            </a:rPr>
            <a:t>20.4</a:t>
          </a:r>
          <a:r>
            <a:rPr lang="en-US" sz="2400" b="1" i="1" kern="1200" dirty="0"/>
            <a:t>. </a:t>
          </a:r>
          <a:r>
            <a:rPr lang="vi-VN" sz="2400" b="1" kern="1200" dirty="0">
              <a:solidFill>
                <a:prstClr val="black"/>
              </a:solidFill>
              <a:latin typeface="Arial" panose="020B0604020202020204" pitchFamily="34" charset="0"/>
              <a:ea typeface="+mn-ea"/>
              <a:cs typeface="+mn-cs"/>
            </a:rPr>
            <a:t>Các hoạt động hợp tác và đối tác </a:t>
          </a:r>
          <a:r>
            <a:rPr lang="en-US" sz="2400" b="1" kern="1200" dirty="0">
              <a:solidFill>
                <a:prstClr val="black"/>
              </a:solidFill>
              <a:latin typeface="Arial" panose="020B0604020202020204" pitchFamily="34" charset="0"/>
              <a:ea typeface="+mn-ea"/>
              <a:cs typeface="+mn-cs"/>
            </a:rPr>
            <a:t>NC</a:t>
          </a:r>
          <a:r>
            <a:rPr lang="vi-VN" sz="2400" b="1" kern="1200" dirty="0">
              <a:solidFill>
                <a:prstClr val="black"/>
              </a:solidFill>
              <a:latin typeface="Arial" panose="020B0604020202020204" pitchFamily="34" charset="0"/>
              <a:ea typeface="+mn-ea"/>
              <a:cs typeface="+mn-cs"/>
            </a:rPr>
            <a:t> được </a:t>
          </a:r>
          <a:r>
            <a:rPr lang="vi-VN" sz="2400" b="1" kern="1200" dirty="0">
              <a:solidFill>
                <a:srgbClr val="0000FF"/>
              </a:solidFill>
              <a:latin typeface="Arial" panose="020B0604020202020204" pitchFamily="34" charset="0"/>
              <a:ea typeface="+mn-ea"/>
              <a:cs typeface="+mn-cs"/>
            </a:rPr>
            <a:t>cải thiện</a:t>
          </a:r>
          <a:r>
            <a:rPr lang="vi-VN" sz="2400" b="1" kern="1200" dirty="0">
              <a:solidFill>
                <a:prstClr val="black"/>
              </a:solidFill>
              <a:latin typeface="Arial" panose="020B0604020202020204" pitchFamily="34" charset="0"/>
              <a:ea typeface="+mn-ea"/>
              <a:cs typeface="+mn-cs"/>
            </a:rPr>
            <a:t> để đạt được các mục tiêu </a:t>
          </a:r>
          <a:r>
            <a:rPr lang="en-US" sz="2400" b="1" kern="1200" dirty="0">
              <a:solidFill>
                <a:prstClr val="black"/>
              </a:solidFill>
              <a:latin typeface="Arial" panose="020B0604020202020204" pitchFamily="34" charset="0"/>
              <a:ea typeface="+mn-ea"/>
              <a:cs typeface="+mn-cs"/>
            </a:rPr>
            <a:t>NC</a:t>
          </a:r>
          <a:r>
            <a:rPr lang="vi-VN" sz="2400" b="1" kern="1200" dirty="0">
              <a:solidFill>
                <a:prstClr val="black"/>
              </a:solidFill>
              <a:latin typeface="Arial" panose="020B0604020202020204" pitchFamily="34" charset="0"/>
              <a:ea typeface="+mn-ea"/>
              <a:cs typeface="+mn-cs"/>
            </a:rPr>
            <a:t>.</a:t>
          </a:r>
          <a:r>
            <a:rPr lang="en-GB" sz="2400" b="1" kern="1200" dirty="0">
              <a:solidFill>
                <a:prstClr val="black"/>
              </a:solidFill>
              <a:latin typeface="Arial" panose="020B0604020202020204" pitchFamily="34" charset="0"/>
              <a:ea typeface="+mn-ea"/>
              <a:cs typeface="+mn-cs"/>
            </a:rPr>
            <a:t>..</a:t>
          </a:r>
          <a:endParaRPr lang="en-US" sz="2200" b="1" kern="1200" dirty="0">
            <a:solidFill>
              <a:prstClr val="black"/>
            </a:solidFill>
            <a:latin typeface="Arial" panose="020B0604020202020204" pitchFamily="34" charset="0"/>
            <a:ea typeface="+mn-ea"/>
            <a:cs typeface="+mn-cs"/>
          </a:endParaRPr>
        </a:p>
      </dsp:txBody>
      <dsp:txXfrm>
        <a:off x="751229" y="2063920"/>
        <a:ext cx="2474064" cy="24555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E0AFC5B-9986-D423-ACF7-AFD7C829D7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AAF7AC0B-CD08-FF00-963B-A31BB86CBF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413434-5366-4F32-965A-1756D24C4D87}" type="datetimeFigureOut">
              <a:rPr lang="en-US" smtClean="0"/>
              <a:t>18/8/2023</a:t>
            </a:fld>
            <a:endParaRPr lang="en-US"/>
          </a:p>
        </p:txBody>
      </p:sp>
      <p:sp>
        <p:nvSpPr>
          <p:cNvPr id="4" name="Footer Placeholder 3">
            <a:extLst>
              <a:ext uri="{FF2B5EF4-FFF2-40B4-BE49-F238E27FC236}">
                <a16:creationId xmlns:a16="http://schemas.microsoft.com/office/drawing/2014/main" xmlns="" id="{8900C728-169F-D724-B72F-EF6613908A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4B7AC7EC-D4B1-7A76-7465-9E0BA2A273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8A2314-31E5-47F5-A820-E4C5E9E56A76}" type="slidenum">
              <a:rPr lang="en-US" smtClean="0"/>
              <a:t>‹#›</a:t>
            </a:fld>
            <a:endParaRPr lang="en-US"/>
          </a:p>
        </p:txBody>
      </p:sp>
    </p:spTree>
    <p:extLst>
      <p:ext uri="{BB962C8B-B14F-4D97-AF65-F5344CB8AC3E}">
        <p14:creationId xmlns:p14="http://schemas.microsoft.com/office/powerpoint/2010/main" val="37215770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14FBA-4C38-4640-9CEA-BD7F331483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15F5960-9835-4CCB-B114-950E1AAA4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AD9F827-1343-46BE-BF96-72906E21D8F3}"/>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20CD15F-5841-41E7-8169-3AA17DFDC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ED5F75-9B26-41DE-ACA2-349360348E39}"/>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408318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B432A-EAB9-4D6C-810F-AE51D13968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D80584-FB25-4E1F-9946-D12359762A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C2C725-04A4-406A-9681-CDE201F2481E}"/>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B170DE-D506-476E-BB48-F2808B895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DA98181-D9DC-44EC-8B15-56AD3A2D7E2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93167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3662E69-60F3-43F0-BFEB-278EB49546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B4D7BB0-4325-45FD-A745-89070B595D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1B5230-5649-4935-B79C-409438AA4284}"/>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B131863E-3105-45B3-B9C5-B16E3EDA1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5DB6F4-F717-40A7-AEED-E6E8616FE2AA}"/>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24030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F345A9-1B0A-4757-8812-A6CD2C7F1E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CAD89AC-898C-47D7-B723-B1B4A12014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2EEF26-061D-438A-91DD-982D1B289E09}"/>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76F29F-68CC-4A37-BC5C-D0085A5EA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1DCE4C2-C3A4-44B1-ADE2-74799961F37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9599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FDB901-98F8-4C7F-B04E-5FEA490921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39109B8-5604-45D4-8C39-A0058719A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447CF98-61E2-48B7-AEE0-ED9EAB248001}"/>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4521BF7-C2BA-4562-88E5-04B7675F8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AE64F3-DEF0-4420-9133-5B4A4F8F3F37}"/>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89798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73A3C4-A6DC-4637-BB7A-337C937F6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AB6122E-0E3E-4DB4-BBBB-417E65E7C9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6F2DF35-BFD4-49DD-A50C-23966662A4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FD86D3E-0F85-4C69-935C-2904D891150A}"/>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92419B32-1072-4842-8066-AA798AD72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2F07A4-EC4D-466F-8239-4823823DDE6D}"/>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9842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A9E0F-C47E-4C45-B4F3-8345ABB948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9AD4D1C-9E5F-40F7-A46B-D86435233F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CB25ECA-CF02-4585-853B-7C8DFC024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62216E3-3D59-4EF6-B7DA-8FA871BC17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559CE1E-A5BA-4543-BE92-D2D0CEED41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2F81FA3-4440-4BDB-AC26-3A1AE49DFF20}"/>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8" name="Footer Placeholder 7">
            <a:extLst>
              <a:ext uri="{FF2B5EF4-FFF2-40B4-BE49-F238E27FC236}">
                <a16:creationId xmlns:a16="http://schemas.microsoft.com/office/drawing/2014/main" xmlns="" id="{404E8E83-F6BB-4017-9BA2-8CEA76537A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91E1405-5E06-4221-8D9D-1303645EAE9F}"/>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41281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5DB327-276A-4096-A175-0F6EBEBCFE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6056A07-7F85-4F39-BFB6-F7204E47044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4" name="Footer Placeholder 3">
            <a:extLst>
              <a:ext uri="{FF2B5EF4-FFF2-40B4-BE49-F238E27FC236}">
                <a16:creationId xmlns:a16="http://schemas.microsoft.com/office/drawing/2014/main" xmlns="" id="{93406084-CB1A-4C11-9EC2-A91DDED7A3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83C574E-0536-446B-A3A6-790060377772}"/>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1607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060685-15E4-4ECA-80A9-22E3D07CFB8B}"/>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3" name="Footer Placeholder 2">
            <a:extLst>
              <a:ext uri="{FF2B5EF4-FFF2-40B4-BE49-F238E27FC236}">
                <a16:creationId xmlns:a16="http://schemas.microsoft.com/office/drawing/2014/main" xmlns="" id="{99048F49-9C48-47D3-83CD-4DBD80A1C8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EB4A699-923B-44AF-A2C8-6C5622039CA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02195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ED9E17-F884-4CC4-9FC7-849C9BBD7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8198E59-4C8E-4A90-A297-A9FC64AFB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943A849-CC30-481F-9126-DCDAFB900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9288B03-FAC5-468A-B689-930924B4F2A6}"/>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52B29CDF-12BD-4A15-857F-A68B566D5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A31177C-D7FE-4A4E-8008-D4781E860EFB}"/>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16167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D5890-59BD-4392-A1A0-3EC506F6D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846A370-176C-4766-BB51-FA9BC49A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87094E9-A926-4248-BE41-D14277958E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BE7B038-7C7B-437D-B7F7-6FE338D4DCA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FA554E5A-8801-43DD-83F6-EB1324AEB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D6DCF1-3A6A-4D70-A959-089BF579530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65937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439CB85-7727-419D-8C09-4F6250894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D91F24F-D82A-423D-8F6D-DB5858273C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3E1430-3D87-402C-AD03-DCE7CF004D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7A7628AF-16B6-461A-9E51-81CCB68444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255DD16-B25A-4B52-AB41-4C23B93437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D8390-8382-480F-AA63-547275539A41}" type="slidenum">
              <a:rPr lang="en-US" smtClean="0"/>
              <a:t>‹#›</a:t>
            </a:fld>
            <a:endParaRPr lang="en-US"/>
          </a:p>
        </p:txBody>
      </p:sp>
    </p:spTree>
    <p:extLst>
      <p:ext uri="{BB962C8B-B14F-4D97-AF65-F5344CB8AC3E}">
        <p14:creationId xmlns:p14="http://schemas.microsoft.com/office/powerpoint/2010/main" val="20291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0440B-79F4-4103-902E-A1C52775EFCB}"/>
              </a:ext>
            </a:extLst>
          </p:cNvPr>
          <p:cNvSpPr>
            <a:spLocks noGrp="1"/>
          </p:cNvSpPr>
          <p:nvPr>
            <p:ph type="ctrTitle"/>
          </p:nvPr>
        </p:nvSpPr>
        <p:spPr>
          <a:xfrm>
            <a:off x="1523999" y="434294"/>
            <a:ext cx="9308841" cy="2547257"/>
          </a:xfrm>
          <a:solidFill>
            <a:schemeClr val="accent4">
              <a:lumMod val="20000"/>
              <a:lumOff val="80000"/>
            </a:schemeClr>
          </a:solidFill>
        </p:spPr>
        <p:txBody>
          <a:bodyPr>
            <a:normAutofit fontScale="90000"/>
          </a:bodyPr>
          <a:lstStyle/>
          <a:p>
            <a:r>
              <a:rPr lang="en-US" b="1" dirty="0">
                <a:solidFill>
                  <a:srgbClr val="0000FF"/>
                </a:solidFill>
                <a:latin typeface="+mn-lt"/>
              </a:rPr>
              <a:t>TIÊU CHÍ , MỐC CHUẨN, MC LƯU Ý ĐỐI VỚI BC TĐG</a:t>
            </a:r>
            <a:r>
              <a:rPr lang="en-US" b="1" dirty="0">
                <a:solidFill>
                  <a:srgbClr val="0000FF"/>
                </a:solidFill>
              </a:rPr>
              <a:t> </a:t>
            </a:r>
            <a:br>
              <a:rPr lang="en-US" b="1" dirty="0">
                <a:solidFill>
                  <a:srgbClr val="0000FF"/>
                </a:solidFill>
              </a:rPr>
            </a:br>
            <a:r>
              <a:rPr lang="en-US" b="1" dirty="0">
                <a:solidFill>
                  <a:srgbClr val="0000FF"/>
                </a:solidFill>
                <a:latin typeface="+mn-lt"/>
              </a:rPr>
              <a:t>TIÊU CHUẨN 20</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C59A34E8-0EF0-4A93-AE26-B7AAA988CAD1}"/>
              </a:ext>
            </a:extLst>
          </p:cNvPr>
          <p:cNvSpPr>
            <a:spLocks noGrp="1"/>
          </p:cNvSpPr>
          <p:nvPr>
            <p:ph type="subTitle" idx="1"/>
          </p:nvPr>
        </p:nvSpPr>
        <p:spPr>
          <a:xfrm>
            <a:off x="1757265" y="3429000"/>
            <a:ext cx="9144000" cy="2547257"/>
          </a:xfrm>
        </p:spPr>
        <p:txBody>
          <a:bodyPr>
            <a:normAutofit fontScale="70000" lnSpcReduction="20000"/>
          </a:bodyPr>
          <a:lstStyle/>
          <a:p>
            <a:endParaRPr lang="en-US" dirty="0"/>
          </a:p>
          <a:p>
            <a:r>
              <a:rPr lang="en-US" sz="4600" b="1" dirty="0" err="1"/>
              <a:t>Báo</a:t>
            </a:r>
            <a:r>
              <a:rPr lang="en-US" sz="4600" b="1" dirty="0"/>
              <a:t> </a:t>
            </a:r>
            <a:r>
              <a:rPr lang="en-US" sz="4600" b="1" dirty="0" err="1"/>
              <a:t>cáo</a:t>
            </a:r>
            <a:r>
              <a:rPr lang="en-US" sz="4600" b="1" dirty="0"/>
              <a:t>: PGS.TS. Lê </a:t>
            </a:r>
            <a:r>
              <a:rPr lang="en-US" sz="4600" b="1" dirty="0" err="1"/>
              <a:t>Thị</a:t>
            </a:r>
            <a:r>
              <a:rPr lang="en-US" sz="4600" b="1" dirty="0"/>
              <a:t> </a:t>
            </a:r>
            <a:r>
              <a:rPr lang="en-US" sz="4600" b="1" dirty="0" err="1"/>
              <a:t>Tuyết</a:t>
            </a:r>
            <a:r>
              <a:rPr lang="en-US" sz="4600" b="1" dirty="0"/>
              <a:t> </a:t>
            </a:r>
          </a:p>
          <a:p>
            <a:endParaRPr lang="en-US" dirty="0"/>
          </a:p>
          <a:p>
            <a:endParaRPr lang="en-US" dirty="0"/>
          </a:p>
          <a:p>
            <a:endParaRPr lang="en-US" dirty="0"/>
          </a:p>
          <a:p>
            <a:endParaRPr lang="en-US" dirty="0"/>
          </a:p>
          <a:p>
            <a:r>
              <a:rPr lang="en-US" sz="4000" b="1" dirty="0" err="1">
                <a:latin typeface="Times New Roman" panose="02020603050405020304" pitchFamily="18" charset="0"/>
                <a:cs typeface="Times New Roman" panose="02020603050405020304" pitchFamily="18" charset="0"/>
              </a:rPr>
              <a:t>Hà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Nội</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ngày</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tháng</a:t>
            </a:r>
            <a:r>
              <a:rPr lang="en-US" sz="4000" b="1" dirty="0">
                <a:latin typeface="Times New Roman" panose="02020603050405020304" pitchFamily="18" charset="0"/>
                <a:cs typeface="Times New Roman" panose="02020603050405020304" pitchFamily="18" charset="0"/>
              </a:rPr>
              <a:t> 9 </a:t>
            </a:r>
            <a:r>
              <a:rPr lang="en-US" sz="4000" b="1" dirty="0" err="1">
                <a:latin typeface="Times New Roman" panose="02020603050405020304" pitchFamily="18" charset="0"/>
                <a:cs typeface="Times New Roman" panose="02020603050405020304" pitchFamily="18" charset="0"/>
              </a:rPr>
              <a:t>năm</a:t>
            </a:r>
            <a:r>
              <a:rPr lang="en-US" sz="4000" b="1" dirty="0">
                <a:latin typeface="Times New Roman" panose="02020603050405020304" pitchFamily="18" charset="0"/>
                <a:cs typeface="Times New Roman" panose="02020603050405020304" pitchFamily="18" charset="0"/>
              </a:rPr>
              <a:t> 2022 </a:t>
            </a:r>
          </a:p>
        </p:txBody>
      </p:sp>
    </p:spTree>
    <p:extLst>
      <p:ext uri="{BB962C8B-B14F-4D97-AF65-F5344CB8AC3E}">
        <p14:creationId xmlns:p14="http://schemas.microsoft.com/office/powerpoint/2010/main" val="4053919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64892" y="177283"/>
            <a:ext cx="12027108" cy="949960"/>
          </a:xfrm>
          <a:solidFill>
            <a:schemeClr val="accent6">
              <a:lumMod val="20000"/>
              <a:lumOff val="80000"/>
            </a:schemeClr>
          </a:solidFill>
        </p:spPr>
        <p:txBody>
          <a:bodyPr>
            <a:normAutofit fontScale="90000"/>
          </a:bodyPr>
          <a:lstStyle/>
          <a:p>
            <a:r>
              <a:rPr lang="vi-VN" sz="3100" b="1" dirty="0">
                <a:solidFill>
                  <a:srgbClr val="FF0000"/>
                </a:solidFill>
                <a:latin typeface="Times New Roman" panose="02020603050405020304" pitchFamily="18" charset="0"/>
                <a:cs typeface="Times New Roman" panose="02020603050405020304" pitchFamily="18" charset="0"/>
              </a:rPr>
              <a:t>TC 20.</a:t>
            </a:r>
            <a:r>
              <a:rPr lang="en-US" sz="3100" b="1" dirty="0">
                <a:solidFill>
                  <a:srgbClr val="FF0000"/>
                </a:solidFill>
                <a:latin typeface="Times New Roman" panose="02020603050405020304" pitchFamily="18" charset="0"/>
                <a:cs typeface="Times New Roman" panose="02020603050405020304" pitchFamily="18" charset="0"/>
              </a:rPr>
              <a:t>4</a:t>
            </a:r>
            <a:r>
              <a:rPr lang="vi-VN" sz="4400" b="1" dirty="0">
                <a:solidFill>
                  <a:srgbClr val="FF0000"/>
                </a:solidFill>
                <a:effectLst/>
              </a:rPr>
              <a:t>. </a:t>
            </a:r>
            <a:r>
              <a:rPr lang="vi-VN" sz="3100" b="1" dirty="0">
                <a:solidFill>
                  <a:srgbClr val="FF0000"/>
                </a:solidFill>
                <a:latin typeface="Times New Roman" panose="02020603050405020304" pitchFamily="18" charset="0"/>
                <a:cs typeface="Times New Roman" panose="02020603050405020304" pitchFamily="18" charset="0"/>
              </a:rPr>
              <a:t>Các hoạt động hợp tác và đối tác </a:t>
            </a:r>
            <a:r>
              <a:rPr lang="en-US" sz="3100" b="1" dirty="0">
                <a:solidFill>
                  <a:srgbClr val="FF0000"/>
                </a:solidFill>
                <a:latin typeface="Times New Roman" panose="02020603050405020304" pitchFamily="18" charset="0"/>
                <a:cs typeface="Times New Roman" panose="02020603050405020304" pitchFamily="18" charset="0"/>
              </a:rPr>
              <a:t>NC </a:t>
            </a:r>
            <a:r>
              <a:rPr lang="vi-VN" sz="3100" b="1" dirty="0">
                <a:solidFill>
                  <a:srgbClr val="0000FF"/>
                </a:solidFill>
                <a:latin typeface="Times New Roman" panose="02020603050405020304" pitchFamily="18" charset="0"/>
                <a:cs typeface="Times New Roman" panose="02020603050405020304" pitchFamily="18" charset="0"/>
              </a:rPr>
              <a:t>được cải thiện </a:t>
            </a:r>
            <a:r>
              <a:rPr lang="vi-VN" sz="3100" b="1" dirty="0">
                <a:solidFill>
                  <a:srgbClr val="FF0000"/>
                </a:solidFill>
                <a:latin typeface="Times New Roman" panose="02020603050405020304" pitchFamily="18" charset="0"/>
                <a:cs typeface="Times New Roman" panose="02020603050405020304" pitchFamily="18" charset="0"/>
              </a:rPr>
              <a:t>để đạt được các mục tiêu </a:t>
            </a:r>
            <a:r>
              <a:rPr lang="en-US" sz="3100" b="1" dirty="0">
                <a:solidFill>
                  <a:srgbClr val="FF0000"/>
                </a:solidFill>
                <a:latin typeface="Times New Roman" panose="02020603050405020304" pitchFamily="18" charset="0"/>
                <a:cs typeface="Times New Roman" panose="02020603050405020304" pitchFamily="18" charset="0"/>
              </a:rPr>
              <a:t>NC</a:t>
            </a:r>
            <a:r>
              <a:rPr lang="vi-VN" sz="3100" b="1" dirty="0">
                <a:solidFill>
                  <a:srgbClr val="FF0000"/>
                </a:solidFill>
                <a:latin typeface="Times New Roman" panose="02020603050405020304" pitchFamily="18" charset="0"/>
                <a:cs typeface="Times New Roman" panose="02020603050405020304" pitchFamily="18" charset="0"/>
              </a:rPr>
              <a:t>.</a:t>
            </a:r>
            <a:endParaRPr lang="en-US" sz="31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nvPr>
        </p:nvGraphicFramePr>
        <p:xfrm>
          <a:off x="164893" y="1240970"/>
          <a:ext cx="11824943" cy="4941615"/>
        </p:xfrm>
        <a:graphic>
          <a:graphicData uri="http://schemas.openxmlformats.org/drawingml/2006/table">
            <a:tbl>
              <a:tblPr firstRow="1" bandRow="1">
                <a:tableStyleId>{5C22544A-7EE6-4342-B048-85BDC9FD1C3A}</a:tableStyleId>
              </a:tblPr>
              <a:tblGrid>
                <a:gridCol w="1932373">
                  <a:extLst>
                    <a:ext uri="{9D8B030D-6E8A-4147-A177-3AD203B41FA5}">
                      <a16:colId xmlns:a16="http://schemas.microsoft.com/office/drawing/2014/main" xmlns="" val="1338212068"/>
                    </a:ext>
                  </a:extLst>
                </a:gridCol>
                <a:gridCol w="7114927">
                  <a:extLst>
                    <a:ext uri="{9D8B030D-6E8A-4147-A177-3AD203B41FA5}">
                      <a16:colId xmlns:a16="http://schemas.microsoft.com/office/drawing/2014/main" xmlns="" val="4227679062"/>
                    </a:ext>
                  </a:extLst>
                </a:gridCol>
                <a:gridCol w="2777643">
                  <a:extLst>
                    <a:ext uri="{9D8B030D-6E8A-4147-A177-3AD203B41FA5}">
                      <a16:colId xmlns:a16="http://schemas.microsoft.com/office/drawing/2014/main" xmlns="" val="2341633141"/>
                    </a:ext>
                  </a:extLst>
                </a:gridCol>
              </a:tblGrid>
              <a:tr h="6236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200" dirty="0">
                          <a:solidFill>
                            <a:srgbClr val="FFFF00"/>
                          </a:solidFill>
                          <a:effectLst/>
                          <a:latin typeface="+mn-lt"/>
                          <a:ea typeface="+mn-ea"/>
                          <a:cs typeface="+mn-cs"/>
                        </a:rPr>
                        <a:t>Y.C TC</a:t>
                      </a:r>
                    </a:p>
                  </a:txBody>
                  <a:tcPr/>
                </a:tc>
                <a:tc>
                  <a:txBody>
                    <a:bodyPr/>
                    <a:lstStyle/>
                    <a:p>
                      <a:r>
                        <a:rPr lang="en-US" sz="2800" dirty="0" err="1">
                          <a:solidFill>
                            <a:schemeClr val="tx1"/>
                          </a:solidFill>
                        </a:rPr>
                        <a:t>Mốc</a:t>
                      </a:r>
                      <a:r>
                        <a:rPr lang="en-US" sz="2800" dirty="0">
                          <a:solidFill>
                            <a:schemeClr val="tx1"/>
                          </a:solidFill>
                        </a:rPr>
                        <a:t> </a:t>
                      </a:r>
                      <a:r>
                        <a:rPr lang="en-US" sz="2800" dirty="0" err="1">
                          <a:solidFill>
                            <a:schemeClr val="tx1"/>
                          </a:solidFill>
                        </a:rPr>
                        <a:t>chuẩn</a:t>
                      </a:r>
                      <a:endParaRPr lang="en-US" sz="2800" dirty="0">
                        <a:solidFill>
                          <a:schemeClr val="tx1"/>
                        </a:solidFill>
                      </a:endParaRPr>
                    </a:p>
                  </a:txBody>
                  <a:tcPr>
                    <a:solidFill>
                      <a:schemeClr val="bg1"/>
                    </a:solidFill>
                  </a:tcPr>
                </a:tc>
                <a:tc>
                  <a:txBody>
                    <a:bodyPr/>
                    <a:lstStyle/>
                    <a:p>
                      <a:r>
                        <a:rPr lang="en-US" sz="2800" dirty="0">
                          <a:solidFill>
                            <a:schemeClr val="tx1"/>
                          </a:solidFill>
                        </a:rPr>
                        <a:t>Minh </a:t>
                      </a:r>
                      <a:r>
                        <a:rPr lang="en-US" sz="2800" dirty="0" err="1">
                          <a:solidFill>
                            <a:schemeClr val="tx1"/>
                          </a:solidFill>
                        </a:rPr>
                        <a:t>chứng</a:t>
                      </a:r>
                      <a:endParaRPr lang="en-US" sz="28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4209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Các</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hoạt</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động</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hợp</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tác</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và</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đối</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tác</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NC </a:t>
                      </a:r>
                      <a:r>
                        <a:rPr lang="en-GB" sz="2400" b="1" kern="1200" dirty="0" err="1">
                          <a:solidFill>
                            <a:srgbClr val="FF0000"/>
                          </a:solidFill>
                          <a:effectLst/>
                          <a:latin typeface="Times New Roman" panose="02020603050405020304" pitchFamily="18" charset="0"/>
                          <a:ea typeface="+mn-ea"/>
                          <a:cs typeface="Times New Roman" panose="02020603050405020304" pitchFamily="18" charset="0"/>
                        </a:rPr>
                        <a:t>được</a:t>
                      </a:r>
                      <a:r>
                        <a:rPr lang="en-GB"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400" b="1" kern="1200" dirty="0" err="1">
                          <a:solidFill>
                            <a:srgbClr val="FF0000"/>
                          </a:solidFill>
                          <a:effectLst/>
                          <a:latin typeface="Times New Roman" panose="02020603050405020304" pitchFamily="18" charset="0"/>
                          <a:ea typeface="+mn-ea"/>
                          <a:cs typeface="Times New Roman" panose="02020603050405020304" pitchFamily="18" charset="0"/>
                        </a:rPr>
                        <a:t>cải</a:t>
                      </a:r>
                      <a:r>
                        <a:rPr lang="en-GB"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400" b="1" kern="1200" dirty="0" err="1">
                          <a:solidFill>
                            <a:srgbClr val="FF0000"/>
                          </a:solidFill>
                          <a:effectLst/>
                          <a:latin typeface="Times New Roman" panose="02020603050405020304" pitchFamily="18" charset="0"/>
                          <a:ea typeface="+mn-ea"/>
                          <a:cs typeface="Times New Roman" panose="02020603050405020304" pitchFamily="18" charset="0"/>
                        </a:rPr>
                        <a:t>thiện</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để</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đạt</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được</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các</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mục</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tx1"/>
                          </a:solidFill>
                          <a:effectLst/>
                          <a:latin typeface="Times New Roman" panose="02020603050405020304" pitchFamily="18" charset="0"/>
                          <a:ea typeface="+mn-ea"/>
                          <a:cs typeface="Times New Roman" panose="02020603050405020304" pitchFamily="18" charset="0"/>
                        </a:rPr>
                        <a:t>tiêu</a:t>
                      </a:r>
                      <a:r>
                        <a:rPr lang="en-GB" sz="2400" kern="1200" dirty="0">
                          <a:solidFill>
                            <a:schemeClr val="tx1"/>
                          </a:solidFill>
                          <a:effectLst/>
                          <a:latin typeface="Times New Roman" panose="02020603050405020304" pitchFamily="18" charset="0"/>
                          <a:ea typeface="+mn-ea"/>
                          <a:cs typeface="Times New Roman" panose="02020603050405020304" pitchFamily="18" charset="0"/>
                        </a:rPr>
                        <a:t> NC.</a:t>
                      </a:r>
                      <a:endParaRPr lang="en-US" sz="24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28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lvl="0" indent="0" algn="just">
                        <a:lnSpc>
                          <a:spcPts val="3360"/>
                        </a:lnSpc>
                        <a:spcBef>
                          <a:spcPts val="0"/>
                        </a:spcBef>
                        <a:spcAft>
                          <a:spcPts val="0"/>
                        </a:spcAft>
                        <a:buFont typeface="+mj-lt"/>
                        <a:buAutoNum type="arabicPeriod"/>
                        <a:tabLst>
                          <a:tab pos="163830" algn="l"/>
                        </a:tabLst>
                      </a:pP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cải</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mối</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NCKH,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lựa</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chọn</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tá</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rà</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soát</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h.động</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CSGD.</a:t>
                      </a:r>
                    </a:p>
                    <a:p>
                      <a:pPr marL="0" lvl="0" indent="0" algn="just">
                        <a:lnSpc>
                          <a:spcPts val="3360"/>
                        </a:lnSpc>
                        <a:spcBef>
                          <a:spcPts val="0"/>
                        </a:spcBef>
                        <a:spcAft>
                          <a:spcPts val="0"/>
                        </a:spcAft>
                        <a:buFont typeface="+mj-lt"/>
                        <a:buAutoNum type="arabicPeriod"/>
                        <a:tabLst>
                          <a:tab pos="163830" algn="l"/>
                        </a:tabLst>
                      </a:pP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CSGD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tăng</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mối</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khoa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tuyển</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thêm</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xứng</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tầm</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lvl="0" indent="0" algn="just">
                        <a:lnSpc>
                          <a:spcPts val="3360"/>
                        </a:lnSpc>
                        <a:spcBef>
                          <a:spcPts val="0"/>
                        </a:spcBef>
                        <a:spcAft>
                          <a:spcPts val="0"/>
                        </a:spcAft>
                        <a:buFont typeface="+mj-lt"/>
                        <a:buAutoNum type="arabicPeriod"/>
                        <a:tabLst>
                          <a:tab pos="163830" algn="l"/>
                        </a:tabLst>
                      </a:pPr>
                      <a:r>
                        <a:rPr lang="vi-V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Kết quả của các h</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a:t>
                      </a:r>
                      <a:r>
                        <a:rPr lang="vi-V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ộng phát triển hợp tác và đối tác của CSGD </a:t>
                      </a:r>
                      <a:r>
                        <a:rPr lang="vi-VN"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đáp ứng được </a:t>
                      </a:r>
                      <a:r>
                        <a:rPr lang="vi-V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mục tiêu </a:t>
                      </a:r>
                      <a:r>
                        <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NC</a:t>
                      </a:r>
                      <a:r>
                        <a:rPr lang="vi-V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3360"/>
                        </a:lnSpc>
                        <a:spcBef>
                          <a:spcPts val="0"/>
                        </a:spcBef>
                        <a:spcAft>
                          <a:spcPts val="0"/>
                        </a:spcAft>
                        <a:tabLst>
                          <a:tab pos="163830" algn="l"/>
                        </a:tabLst>
                      </a:pPr>
                      <a:r>
                        <a:rPr lang="vi-VN" sz="22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4. Các hoạt động hợp tác và đối tác của CSGD làm </a:t>
                      </a:r>
                      <a:r>
                        <a:rPr lang="vi-VN" sz="22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gia tăng các nguồn lực </a:t>
                      </a:r>
                      <a:r>
                        <a:rPr lang="vi-VN" sz="22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cho CSGD (nhân lực, tài lực).</a:t>
                      </a:r>
                      <a:endParaRPr lang="en-US" sz="22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solidFill>
                      <a:schemeClr val="bg1"/>
                    </a:solidFill>
                  </a:tcPr>
                </a:tc>
                <a:tc>
                  <a:txBody>
                    <a:bodyPr/>
                    <a:lstStyle/>
                    <a:p>
                      <a:pPr lvl="0" algn="just"/>
                      <a:r>
                        <a:rPr lang="en-US" sz="2200" kern="1200" dirty="0">
                          <a:solidFill>
                            <a:schemeClr val="tx1"/>
                          </a:solidFill>
                          <a:effectLst/>
                          <a:latin typeface="Times New Roman" panose="02020603050405020304" pitchFamily="18" charset="0"/>
                          <a:ea typeface="+mn-ea"/>
                          <a:cs typeface="Times New Roman" panose="02020603050405020304" pitchFamily="18" charset="0"/>
                        </a:rPr>
                        <a:t>-</a:t>
                      </a:r>
                      <a:r>
                        <a:rPr lang="vi-VN" sz="2200" kern="1200" dirty="0">
                          <a:solidFill>
                            <a:schemeClr val="tx1"/>
                          </a:solidFill>
                          <a:effectLst/>
                          <a:latin typeface="Times New Roman" panose="02020603050405020304" pitchFamily="18" charset="0"/>
                          <a:ea typeface="+mn-ea"/>
                          <a:cs typeface="Times New Roman" panose="02020603050405020304" pitchFamily="18" charset="0"/>
                        </a:rPr>
                        <a:t>Các văn bản về chỉ số đánh giá tính hiệu quả của các mối quan hệ hợp tác, các đối tác, các hợp tác*.</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2200" kern="1200" dirty="0">
                          <a:solidFill>
                            <a:schemeClr val="tx1"/>
                          </a:solidFill>
                          <a:effectLst/>
                          <a:latin typeface="Times New Roman" panose="02020603050405020304" pitchFamily="18" charset="0"/>
                          <a:ea typeface="+mn-ea"/>
                          <a:cs typeface="Times New Roman" panose="02020603050405020304" pitchFamily="18" charset="0"/>
                        </a:rPr>
                        <a:t>-</a:t>
                      </a:r>
                      <a:r>
                        <a:rPr lang="vi-VN" sz="2200" kern="1200" dirty="0">
                          <a:solidFill>
                            <a:schemeClr val="tx1"/>
                          </a:solidFill>
                          <a:effectLst/>
                          <a:latin typeface="Times New Roman" panose="02020603050405020304" pitchFamily="18" charset="0"/>
                          <a:ea typeface="+mn-ea"/>
                          <a:cs typeface="Times New Roman" panose="02020603050405020304" pitchFamily="18" charset="0"/>
                        </a:rPr>
                        <a:t>Các báo cáo tổng kết hoạt động hợp tác phát triển hằng năm của CSGD*.</a:t>
                      </a:r>
                      <a:endParaRPr lang="en-US" sz="2200" dirty="0">
                        <a:solidFill>
                          <a:schemeClr val="tx1"/>
                        </a:solidFill>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120632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F379DE0-03B4-0C8A-30C1-6E9F747B1B94}"/>
              </a:ext>
            </a:extLst>
          </p:cNvPr>
          <p:cNvSpPr txBox="1"/>
          <p:nvPr/>
        </p:nvSpPr>
        <p:spPr>
          <a:xfrm>
            <a:off x="83975" y="177282"/>
            <a:ext cx="11056776" cy="4093428"/>
          </a:xfrm>
          <a:prstGeom prst="rect">
            <a:avLst/>
          </a:prstGeom>
          <a:solidFill>
            <a:schemeClr val="accent4">
              <a:lumMod val="20000"/>
              <a:lumOff val="80000"/>
            </a:schemeClr>
          </a:solidFill>
        </p:spPr>
        <p:txBody>
          <a:bodyPr wrap="square" rtlCol="0">
            <a:spAutoFit/>
          </a:bodyPr>
          <a:lstStyle/>
          <a:p>
            <a:pPr algn="just"/>
            <a:r>
              <a:rPr lang="en-GB" sz="2000" dirty="0" err="1">
                <a:effectLst/>
                <a:latin typeface="Arial" panose="020B0604020202020204" pitchFamily="34" charset="0"/>
                <a:ea typeface="Times New Roman" panose="02020603050405020304" pitchFamily="18" charset="0"/>
                <a:cs typeface="Arial" panose="020B0604020202020204" pitchFamily="34" charset="0"/>
              </a:rPr>
              <a:t>Quy</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định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thiết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lập</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mối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quan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hệ</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hợp</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đối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trong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nghiên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cứu</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được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thể</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trong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chiến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lược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phát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triển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giai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đoạn</a:t>
            </a:r>
            <a:r>
              <a:rPr lang="en-GB" sz="2000" dirty="0">
                <a:effectLst/>
                <a:latin typeface="Arial" panose="020B0604020202020204" pitchFamily="34" charset="0"/>
                <a:ea typeface="Times New Roman" panose="02020603050405020304" pitchFamily="18" charset="0"/>
                <a:cs typeface="Arial" panose="020B0604020202020204" pitchFamily="34" charset="0"/>
              </a:rPr>
              <a:t> 2020 - 2025: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Đẩy</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mạnh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hoạt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động</a:t>
            </a:r>
            <a:r>
              <a:rPr lang="en-GB" sz="2000" dirty="0">
                <a:effectLst/>
                <a:latin typeface="Arial" panose="020B0604020202020204" pitchFamily="34" charset="0"/>
                <a:ea typeface="Times New Roman" panose="02020603050405020304" pitchFamily="18" charset="0"/>
                <a:cs typeface="Arial" panose="020B0604020202020204" pitchFamily="34" charset="0"/>
              </a:rPr>
              <a:t> NCKH&amp;CGCN, </a:t>
            </a:r>
            <a:r>
              <a:rPr lang="en-GB" sz="2000" dirty="0" err="1">
                <a:effectLst/>
                <a:latin typeface="Arial" panose="020B0604020202020204" pitchFamily="34" charset="0"/>
                <a:ea typeface="Times New Roman" panose="02020603050405020304" pitchFamily="18" charset="0"/>
                <a:cs typeface="Arial" panose="020B0604020202020204" pitchFamily="34" charset="0"/>
              </a:rPr>
              <a:t>hướng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tới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tư</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vấn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giải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quyết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vấn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đề</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tiễn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địa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phương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đất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nước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đặc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biệt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đối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với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khu</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vực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trung</a:t>
            </a:r>
            <a:r>
              <a:rPr lang="en-GB" sz="2000" dirty="0">
                <a:effectLst/>
                <a:latin typeface="Arial" panose="020B0604020202020204" pitchFamily="34" charset="0"/>
                <a:ea typeface="Times New Roman" panose="02020603050405020304" pitchFamily="18" charset="0"/>
                <a:cs typeface="Arial" panose="020B0604020202020204" pitchFamily="34" charset="0"/>
              </a:rPr>
              <a:t> du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miền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núi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phía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Bắc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tạo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động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lực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để</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phát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triển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một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đồng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bộ</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toàn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diện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effectLst/>
                <a:latin typeface="Arial" panose="020B0604020202020204" pitchFamily="34" charset="0"/>
                <a:ea typeface="Times New Roman" panose="02020603050405020304" pitchFamily="18" charset="0"/>
                <a:cs typeface="Arial" panose="020B0604020202020204" pitchFamily="34" charset="0"/>
              </a:rPr>
              <a:t> ĐH.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Chú</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trọng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hợp</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quốc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tế</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có</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uy</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tín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nhằm</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tăng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cường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vị</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thế</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Từng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bước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xây</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nâng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cao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chất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lượng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tạp</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chí</a:t>
            </a:r>
            <a:r>
              <a:rPr lang="en-GB" sz="2000" dirty="0">
                <a:effectLst/>
                <a:latin typeface="Arial" panose="020B0604020202020204" pitchFamily="34" charset="0"/>
                <a:ea typeface="Times New Roman" panose="02020603050405020304" pitchFamily="18" charset="0"/>
                <a:cs typeface="Arial" panose="020B0604020202020204" pitchFamily="34" charset="0"/>
              </a:rPr>
              <a:t> khoa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Kinh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tế</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Quản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trị</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Kinh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doanh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phấn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đấu</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trở</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thành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tạp</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chí</a:t>
            </a:r>
            <a:r>
              <a:rPr lang="en-GB" sz="2000" dirty="0">
                <a:effectLst/>
                <a:latin typeface="Arial" panose="020B0604020202020204" pitchFamily="34" charset="0"/>
                <a:ea typeface="Times New Roman" panose="02020603050405020304" pitchFamily="18" charset="0"/>
                <a:cs typeface="Arial" panose="020B0604020202020204" pitchFamily="34" charset="0"/>
              </a:rPr>
              <a:t> khoa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có</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uy</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tín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thu</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hút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được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nhiều</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nhà</a:t>
            </a:r>
            <a:r>
              <a:rPr lang="en-GB" sz="2000" dirty="0">
                <a:effectLst/>
                <a:latin typeface="Arial" panose="020B0604020202020204" pitchFamily="34" charset="0"/>
                <a:ea typeface="Times New Roman" panose="02020603050405020304" pitchFamily="18" charset="0"/>
                <a:cs typeface="Arial" panose="020B0604020202020204" pitchFamily="34" charset="0"/>
              </a:rPr>
              <a:t> khoa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trong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ngoài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nước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công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bố</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công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nghiên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cứu</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Đẩy</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mạnh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hợp</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nghiên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cứu</a:t>
            </a:r>
            <a:r>
              <a:rPr lang="en-GB" sz="2000" dirty="0">
                <a:effectLst/>
                <a:latin typeface="Arial" panose="020B0604020202020204" pitchFamily="34" charset="0"/>
                <a:ea typeface="Times New Roman" panose="02020603050405020304" pitchFamily="18" charset="0"/>
                <a:cs typeface="Arial" panose="020B0604020202020204" pitchFamily="34" charset="0"/>
              </a:rPr>
              <a:t> khoa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với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đơn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vị</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trong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ngoài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nước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để</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có</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thể</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công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bố</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công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hội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thảo</a:t>
            </a:r>
            <a:r>
              <a:rPr lang="en-GB" sz="2000" dirty="0">
                <a:effectLst/>
                <a:latin typeface="Arial" panose="020B0604020202020204" pitchFamily="34" charset="0"/>
                <a:ea typeface="Times New Roman" panose="02020603050405020304" pitchFamily="18" charset="0"/>
                <a:cs typeface="Arial" panose="020B0604020202020204" pitchFamily="34" charset="0"/>
              </a:rPr>
              <a:t> khoa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quốc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tế</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phối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hợp</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giữa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đơn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vị</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giữa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nhân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trong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từ</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đó</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hình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thành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nhóm</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chuyên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gia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nghiên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cứu</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mạnh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về</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từng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lĩnh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vực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cụ</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thể</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Nâng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cao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chất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lượng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sản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phẩm</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nghiên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cứu</a:t>
            </a:r>
            <a:r>
              <a:rPr lang="en-GB" sz="2000" dirty="0">
                <a:effectLst/>
                <a:latin typeface="Arial" panose="020B0604020202020204" pitchFamily="34" charset="0"/>
                <a:ea typeface="Times New Roman" panose="02020603050405020304" pitchFamily="18" charset="0"/>
                <a:cs typeface="Arial" panose="020B0604020202020204" pitchFamily="34" charset="0"/>
              </a:rPr>
              <a:t> khoa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chú</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trọng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những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sản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phẩm</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chuyển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giao</a:t>
            </a:r>
            <a:r>
              <a:rPr lang="en-GB" sz="2000" dirty="0">
                <a:effectLst/>
                <a:latin typeface="Arial" panose="020B0604020202020204" pitchFamily="34" charset="0"/>
                <a:ea typeface="Times New Roman" panose="02020603050405020304" pitchFamily="18" charset="0"/>
                <a:cs typeface="Arial" panose="020B0604020202020204" pitchFamily="34" charset="0"/>
              </a:rPr>
              <a:t>” [H8.08.01.01]. </a:t>
            </a:r>
            <a:endParaRPr lang="en-US"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E6AC55EE-DF14-300C-D2EB-8591193602E0}"/>
              </a:ext>
            </a:extLst>
          </p:cNvPr>
          <p:cNvSpPr txBox="1"/>
          <p:nvPr/>
        </p:nvSpPr>
        <p:spPr>
          <a:xfrm>
            <a:off x="11140752" y="177282"/>
            <a:ext cx="1051248" cy="3293209"/>
          </a:xfrm>
          <a:prstGeom prst="rect">
            <a:avLst/>
          </a:prstGeom>
          <a:solidFill>
            <a:schemeClr val="accent1">
              <a:lumMod val="20000"/>
              <a:lumOff val="80000"/>
            </a:schemeClr>
          </a:solidFill>
        </p:spPr>
        <p:txBody>
          <a:bodyPr wrap="square" rtlCol="0">
            <a:spAutoFit/>
          </a:bodyPr>
          <a:lstStyle/>
          <a:p>
            <a:pPr algn="just"/>
            <a:r>
              <a:rPr lang="en-US" sz="1600" b="1" kern="1200" dirty="0" err="1">
                <a:solidFill>
                  <a:srgbClr val="FF0000"/>
                </a:solidFill>
                <a:effectLst/>
                <a:latin typeface="Arial" panose="020B0604020202020204" pitchFamily="34" charset="0"/>
                <a:cs typeface="Arial" panose="020B0604020202020204" pitchFamily="34" charset="0"/>
              </a:rPr>
              <a:t>Có</a:t>
            </a:r>
            <a:r>
              <a:rPr lang="en-GB" sz="1600" b="1" kern="1200" dirty="0">
                <a:solidFill>
                  <a:srgbClr val="FF0000"/>
                </a:solidFill>
                <a:effectLst/>
                <a:latin typeface="Arial" panose="020B0604020202020204" pitchFamily="34" charset="0"/>
                <a:cs typeface="Arial" panose="020B0604020202020204" pitchFamily="34" charset="0"/>
              </a:rPr>
              <a:t> </a:t>
            </a:r>
            <a:r>
              <a:rPr lang="en-GB" sz="1600" b="1" kern="1200" dirty="0" err="1">
                <a:solidFill>
                  <a:srgbClr val="FF0000"/>
                </a:solidFill>
                <a:effectLst/>
                <a:latin typeface="Arial" panose="020B0604020202020204" pitchFamily="34" charset="0"/>
                <a:cs typeface="Arial" panose="020B0604020202020204" pitchFamily="34" charset="0"/>
              </a:rPr>
              <a:t>quy</a:t>
            </a:r>
            <a:r>
              <a:rPr lang="en-GB" sz="1600" b="1" kern="1200" dirty="0">
                <a:solidFill>
                  <a:srgbClr val="FF0000"/>
                </a:solidFill>
                <a:effectLst/>
                <a:latin typeface="Arial" panose="020B0604020202020204" pitchFamily="34" charset="0"/>
                <a:cs typeface="Arial" panose="020B0604020202020204" pitchFamily="34" charset="0"/>
              </a:rPr>
              <a:t> </a:t>
            </a:r>
            <a:r>
              <a:rPr lang="en-GB" sz="1600" b="1" kern="1200" dirty="0" err="1">
                <a:solidFill>
                  <a:srgbClr val="FF0000"/>
                </a:solidFill>
                <a:effectLst/>
                <a:latin typeface="Arial" panose="020B0604020202020204" pitchFamily="34" charset="0"/>
                <a:cs typeface="Arial" panose="020B0604020202020204" pitchFamily="34" charset="0"/>
              </a:rPr>
              <a:t>định</a:t>
            </a:r>
            <a:r>
              <a:rPr lang="en-GB" sz="1600" b="1" kern="1200" dirty="0">
                <a:solidFill>
                  <a:srgbClr val="FF0000"/>
                </a:solidFill>
                <a:effectLst/>
                <a:latin typeface="Arial" panose="020B0604020202020204" pitchFamily="34" charset="0"/>
                <a:cs typeface="Arial" panose="020B0604020202020204" pitchFamily="34" charset="0"/>
              </a:rPr>
              <a:t> </a:t>
            </a:r>
            <a:r>
              <a:rPr lang="en-GB" sz="1600" b="1" kern="1200" dirty="0" err="1">
                <a:solidFill>
                  <a:srgbClr val="FF0000"/>
                </a:solidFill>
                <a:effectLst/>
                <a:latin typeface="Arial" panose="020B0604020202020204" pitchFamily="34" charset="0"/>
                <a:cs typeface="Arial" panose="020B0604020202020204" pitchFamily="34" charset="0"/>
              </a:rPr>
              <a:t>về</a:t>
            </a:r>
            <a:r>
              <a:rPr lang="en-GB" sz="1600" b="1" kern="1200" dirty="0">
                <a:solidFill>
                  <a:srgbClr val="FF0000"/>
                </a:solidFill>
                <a:effectLst/>
                <a:latin typeface="Arial" panose="020B0604020202020204" pitchFamily="34" charset="0"/>
                <a:cs typeface="Arial" panose="020B0604020202020204" pitchFamily="34" charset="0"/>
              </a:rPr>
              <a:t> </a:t>
            </a:r>
            <a:r>
              <a:rPr lang="en-GB" sz="1600" b="1" kern="1200" dirty="0" err="1">
                <a:solidFill>
                  <a:srgbClr val="FF0000"/>
                </a:solidFill>
                <a:effectLst/>
                <a:latin typeface="Arial" panose="020B0604020202020204" pitchFamily="34" charset="0"/>
                <a:cs typeface="Arial" panose="020B0604020202020204" pitchFamily="34" charset="0"/>
              </a:rPr>
              <a:t>thiết</a:t>
            </a:r>
            <a:r>
              <a:rPr lang="en-GB" sz="1600" b="1" kern="1200" dirty="0">
                <a:solidFill>
                  <a:srgbClr val="FF0000"/>
                </a:solidFill>
                <a:effectLst/>
                <a:latin typeface="Arial" panose="020B0604020202020204" pitchFamily="34" charset="0"/>
                <a:cs typeface="Arial" panose="020B0604020202020204" pitchFamily="34" charset="0"/>
              </a:rPr>
              <a:t> </a:t>
            </a:r>
            <a:r>
              <a:rPr lang="en-GB" sz="1600" b="1" kern="1200" dirty="0" err="1">
                <a:solidFill>
                  <a:srgbClr val="FF0000"/>
                </a:solidFill>
                <a:effectLst/>
                <a:latin typeface="Arial" panose="020B0604020202020204" pitchFamily="34" charset="0"/>
                <a:cs typeface="Arial" panose="020B0604020202020204" pitchFamily="34" charset="0"/>
              </a:rPr>
              <a:t>lập</a:t>
            </a:r>
            <a:r>
              <a:rPr lang="en-GB" sz="1600" b="1" kern="1200" dirty="0">
                <a:solidFill>
                  <a:srgbClr val="FF0000"/>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các</a:t>
            </a:r>
            <a:r>
              <a:rPr lang="en-GB" sz="1600" b="1" kern="1200" dirty="0">
                <a:solidFill>
                  <a:schemeClr val="dk1"/>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mối</a:t>
            </a:r>
            <a:r>
              <a:rPr lang="en-GB" sz="1600" b="1" kern="1200" dirty="0">
                <a:solidFill>
                  <a:schemeClr val="dk1"/>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quan</a:t>
            </a:r>
            <a:r>
              <a:rPr lang="en-GB" sz="1600" b="1" kern="1200" dirty="0">
                <a:solidFill>
                  <a:schemeClr val="dk1"/>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hệ</a:t>
            </a:r>
            <a:r>
              <a:rPr lang="en-GB" sz="1600" b="1" kern="1200" dirty="0">
                <a:solidFill>
                  <a:schemeClr val="dk1"/>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hợp</a:t>
            </a:r>
            <a:r>
              <a:rPr lang="en-GB" sz="1600" b="1" kern="1200" dirty="0">
                <a:solidFill>
                  <a:schemeClr val="dk1"/>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tác</a:t>
            </a:r>
            <a:r>
              <a:rPr lang="en-GB" sz="1600" b="1" kern="1200" dirty="0">
                <a:solidFill>
                  <a:schemeClr val="dk1"/>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trong</a:t>
            </a:r>
            <a:r>
              <a:rPr lang="en-GB" sz="1600" b="1" kern="1200" dirty="0">
                <a:solidFill>
                  <a:schemeClr val="dk1"/>
                </a:solidFill>
                <a:effectLst/>
                <a:latin typeface="Arial" panose="020B0604020202020204" pitchFamily="34" charset="0"/>
                <a:cs typeface="Arial" panose="020B0604020202020204" pitchFamily="34" charset="0"/>
              </a:rPr>
              <a:t> NC </a:t>
            </a:r>
            <a:r>
              <a:rPr lang="en-GB" sz="1600" b="1" kern="1200" dirty="0" err="1">
                <a:solidFill>
                  <a:schemeClr val="dk1"/>
                </a:solidFill>
                <a:effectLst/>
                <a:latin typeface="Arial" panose="020B0604020202020204" pitchFamily="34" charset="0"/>
                <a:cs typeface="Arial" panose="020B0604020202020204" pitchFamily="34" charset="0"/>
              </a:rPr>
              <a:t>nhằm</a:t>
            </a:r>
            <a:r>
              <a:rPr lang="en-GB" sz="1600" b="1" kern="1200" dirty="0">
                <a:solidFill>
                  <a:schemeClr val="dk1"/>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đáp</a:t>
            </a:r>
            <a:r>
              <a:rPr lang="en-GB" sz="1600" b="1" kern="1200" dirty="0">
                <a:solidFill>
                  <a:schemeClr val="dk1"/>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ứng</a:t>
            </a:r>
            <a:r>
              <a:rPr lang="en-GB" sz="1600" b="1" kern="1200" dirty="0">
                <a:solidFill>
                  <a:schemeClr val="dk1"/>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các</a:t>
            </a:r>
            <a:r>
              <a:rPr lang="en-GB" sz="1600" b="1" kern="1200" dirty="0">
                <a:solidFill>
                  <a:schemeClr val="dk1"/>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mục</a:t>
            </a:r>
            <a:r>
              <a:rPr lang="en-GB" sz="1600" b="1" kern="1200" dirty="0">
                <a:solidFill>
                  <a:schemeClr val="dk1"/>
                </a:solidFill>
                <a:effectLst/>
                <a:latin typeface="Arial" panose="020B0604020202020204" pitchFamily="34" charset="0"/>
                <a:cs typeface="Arial" panose="020B0604020202020204" pitchFamily="34" charset="0"/>
              </a:rPr>
              <a:t> </a:t>
            </a:r>
            <a:r>
              <a:rPr lang="en-GB" sz="1600" b="1" kern="1200" dirty="0" err="1">
                <a:solidFill>
                  <a:schemeClr val="dk1"/>
                </a:solidFill>
                <a:effectLst/>
                <a:latin typeface="Arial" panose="020B0604020202020204" pitchFamily="34" charset="0"/>
                <a:cs typeface="Arial" panose="020B0604020202020204" pitchFamily="34" charset="0"/>
              </a:rPr>
              <a:t>tiêu</a:t>
            </a:r>
            <a:r>
              <a:rPr lang="en-GB" sz="1600" b="1" kern="1200" dirty="0">
                <a:solidFill>
                  <a:schemeClr val="dk1"/>
                </a:solidFill>
                <a:effectLst/>
                <a:latin typeface="Arial" panose="020B0604020202020204" pitchFamily="34" charset="0"/>
                <a:cs typeface="Arial" panose="020B0604020202020204" pitchFamily="34" charset="0"/>
              </a:rPr>
              <a:t> NC</a:t>
            </a:r>
            <a:endParaRPr lang="en-US" sz="1600" dirty="0">
              <a:latin typeface="Arial" panose="020B0604020202020204" pitchFamily="34" charset="0"/>
              <a:cs typeface="Arial" panose="020B0604020202020204" pitchFamily="34" charset="0"/>
            </a:endParaRPr>
          </a:p>
          <a:p>
            <a:pPr algn="just"/>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20.1</a:t>
            </a:r>
          </a:p>
        </p:txBody>
      </p:sp>
      <p:sp>
        <p:nvSpPr>
          <p:cNvPr id="6" name="TextBox 5">
            <a:extLst>
              <a:ext uri="{FF2B5EF4-FFF2-40B4-BE49-F238E27FC236}">
                <a16:creationId xmlns:a16="http://schemas.microsoft.com/office/drawing/2014/main" xmlns="" id="{6849845A-0AA2-6DF1-A716-496CD70F3C6E}"/>
              </a:ext>
            </a:extLst>
          </p:cNvPr>
          <p:cNvSpPr txBox="1"/>
          <p:nvPr/>
        </p:nvSpPr>
        <p:spPr>
          <a:xfrm>
            <a:off x="83975" y="4372394"/>
            <a:ext cx="10263673" cy="2308324"/>
          </a:xfrm>
          <a:prstGeom prst="rect">
            <a:avLst/>
          </a:prstGeom>
          <a:solidFill>
            <a:schemeClr val="bg2">
              <a:lumMod val="90000"/>
            </a:schemeClr>
          </a:solidFill>
        </p:spPr>
        <p:txBody>
          <a:bodyPr wrap="square" rtlCol="0">
            <a:spAutoFit/>
          </a:bodyPr>
          <a:lstStyle/>
          <a:p>
            <a:r>
              <a:rPr lang="en-GB" sz="2400" dirty="0" err="1">
                <a:effectLst/>
                <a:latin typeface="Arial" panose="020B0604020202020204" pitchFamily="34" charset="0"/>
                <a:ea typeface="Times New Roman" panose="02020603050405020304" pitchFamily="18" charset="0"/>
                <a:cs typeface="Arial" panose="020B0604020202020204" pitchFamily="34" charset="0"/>
              </a:rPr>
              <a:t>Căn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cứ</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vào</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sứ</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mạng</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tầm</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nhìn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Nhà</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đã</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cử</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nhiều</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đoàn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cán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bộ</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giảng</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viên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và</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sinh</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viên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đi</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trao</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đổi</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hợp</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ký</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kết</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thỏa</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thuận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hợp</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tham</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dự</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hội</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nghị</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hội</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thảo</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tập</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dài</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hạn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và</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ngắn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hạn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trao</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đổi</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sinh</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viên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tập</a:t>
            </a:r>
            <a:r>
              <a:rPr lang="en-GB" sz="2400" dirty="0">
                <a:effectLst/>
                <a:latin typeface="Arial" panose="020B0604020202020204" pitchFamily="34" charset="0"/>
                <a:ea typeface="Times New Roman" panose="02020603050405020304" pitchFamily="18" charset="0"/>
                <a:cs typeface="Arial" panose="020B0604020202020204" pitchFamily="34" charset="0"/>
              </a:rPr>
              <a:t> … </a:t>
            </a:r>
            <a:r>
              <a:rPr lang="en-GB" sz="2400" dirty="0" err="1">
                <a:effectLst/>
                <a:latin typeface="Arial" panose="020B0604020202020204" pitchFamily="34" charset="0"/>
                <a:ea typeface="Times New Roman" panose="02020603050405020304" pitchFamily="18" charset="0"/>
                <a:cs typeface="Arial" panose="020B0604020202020204" pitchFamily="34" charset="0"/>
              </a:rPr>
              <a:t>để</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tìm</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kiếm</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xây</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mối</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quan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hệ</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hợp</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mới</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củng</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cố</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duy</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trì</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và</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phát</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triển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mối</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quan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hệ</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với</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đối</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đã</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có</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Từ</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năm</a:t>
            </a:r>
            <a:r>
              <a:rPr lang="en-GB" sz="2400" dirty="0">
                <a:effectLst/>
                <a:latin typeface="Arial" panose="020B0604020202020204" pitchFamily="34" charset="0"/>
                <a:ea typeface="Times New Roman" panose="02020603050405020304" pitchFamily="18" charset="0"/>
                <a:cs typeface="Arial" panose="020B0604020202020204" pitchFamily="34" charset="0"/>
              </a:rPr>
              <a:t> 2017 </a:t>
            </a:r>
            <a:r>
              <a:rPr lang="en-GB" sz="2400" dirty="0" err="1">
                <a:effectLst/>
                <a:latin typeface="Arial" panose="020B0604020202020204" pitchFamily="34" charset="0"/>
                <a:ea typeface="Times New Roman" panose="02020603050405020304" pitchFamily="18" charset="0"/>
                <a:cs typeface="Arial" panose="020B0604020202020204" pitchFamily="34" charset="0"/>
              </a:rPr>
              <a:t>đến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hết</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năm</a:t>
            </a:r>
            <a:r>
              <a:rPr lang="en-GB" sz="2400" dirty="0">
                <a:effectLst/>
                <a:latin typeface="Arial" panose="020B0604020202020204" pitchFamily="34" charset="0"/>
                <a:ea typeface="Times New Roman" panose="02020603050405020304" pitchFamily="18" charset="0"/>
                <a:cs typeface="Arial" panose="020B0604020202020204" pitchFamily="34" charset="0"/>
              </a:rPr>
              <a:t> 2022, </a:t>
            </a:r>
            <a:r>
              <a:rPr lang="en-GB" sz="2400" dirty="0" err="1">
                <a:effectLst/>
                <a:latin typeface="Arial" panose="020B0604020202020204" pitchFamily="34" charset="0"/>
                <a:ea typeface="Times New Roman" panose="02020603050405020304" pitchFamily="18" charset="0"/>
                <a:cs typeface="Arial" panose="020B0604020202020204" pitchFamily="34" charset="0"/>
              </a:rPr>
              <a:t>Nhà</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đã</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cử</a:t>
            </a:r>
            <a:r>
              <a:rPr lang="en-GB" sz="2400" dirty="0">
                <a:effectLst/>
                <a:latin typeface="Arial" panose="020B0604020202020204" pitchFamily="34" charset="0"/>
                <a:ea typeface="Times New Roman" panose="02020603050405020304" pitchFamily="18" charset="0"/>
                <a:cs typeface="Arial" panose="020B0604020202020204" pitchFamily="34" charset="0"/>
              </a:rPr>
              <a:t>: 80 </a:t>
            </a:r>
            <a:r>
              <a:rPr lang="en-GB" sz="2400" dirty="0" err="1">
                <a:effectLst/>
                <a:latin typeface="Arial" panose="020B0604020202020204" pitchFamily="34" charset="0"/>
                <a:ea typeface="Times New Roman" panose="02020603050405020304" pitchFamily="18" charset="0"/>
                <a:cs typeface="Arial" panose="020B0604020202020204" pitchFamily="34" charset="0"/>
              </a:rPr>
              <a:t>lượt</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cán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bộ</a:t>
            </a:r>
            <a:r>
              <a:rPr lang="en-GB" sz="2400" dirty="0">
                <a:effectLst/>
                <a:latin typeface="Arial" panose="020B0604020202020204" pitchFamily="34" charset="0"/>
                <a:ea typeface="Times New Roman" panose="02020603050405020304" pitchFamily="18" charset="0"/>
                <a:cs typeface="Arial" panose="020B0604020202020204" pitchFamily="34" charset="0"/>
              </a:rPr>
              <a:t>, …. [H8.08.01.14].</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TextBox 6">
            <a:extLst>
              <a:ext uri="{FF2B5EF4-FFF2-40B4-BE49-F238E27FC236}">
                <a16:creationId xmlns:a16="http://schemas.microsoft.com/office/drawing/2014/main" xmlns="" id="{8196EF7D-15DD-DB76-537C-C4C5D68E083D}"/>
              </a:ext>
            </a:extLst>
          </p:cNvPr>
          <p:cNvSpPr txBox="1"/>
          <p:nvPr/>
        </p:nvSpPr>
        <p:spPr>
          <a:xfrm>
            <a:off x="10431623" y="4270710"/>
            <a:ext cx="1760377" cy="2308324"/>
          </a:xfrm>
          <a:prstGeom prst="rect">
            <a:avLst/>
          </a:prstGeom>
          <a:solidFill>
            <a:schemeClr val="accent1">
              <a:lumMod val="20000"/>
              <a:lumOff val="80000"/>
            </a:schemeClr>
          </a:solidFill>
        </p:spPr>
        <p:txBody>
          <a:bodyPr wrap="square" rtlCol="0">
            <a:spAutoFit/>
          </a:bodyPr>
          <a:lstStyle/>
          <a:p>
            <a:pPr algn="just"/>
            <a:r>
              <a:rPr lang="en-US" b="1" kern="1200" dirty="0" err="1">
                <a:solidFill>
                  <a:srgbClr val="FF0000"/>
                </a:solidFill>
                <a:effectLst/>
                <a:latin typeface="Arial" panose="020B0604020202020204" pitchFamily="34" charset="0"/>
                <a:cs typeface="Arial" panose="020B0604020202020204" pitchFamily="34" charset="0"/>
              </a:rPr>
              <a:t>Triển</a:t>
            </a:r>
            <a:r>
              <a:rPr lang="en-US" b="1" kern="1200" dirty="0">
                <a:solidFill>
                  <a:srgbClr val="FF0000"/>
                </a:solidFill>
                <a:effectLst/>
                <a:latin typeface="Arial" panose="020B0604020202020204" pitchFamily="34" charset="0"/>
                <a:cs typeface="Arial" panose="020B0604020202020204" pitchFamily="34" charset="0"/>
              </a:rPr>
              <a:t> </a:t>
            </a:r>
            <a:r>
              <a:rPr lang="en-US" b="1" kern="1200" dirty="0" err="1">
                <a:solidFill>
                  <a:srgbClr val="FF0000"/>
                </a:solidFill>
                <a:effectLst/>
                <a:latin typeface="Arial" panose="020B0604020202020204" pitchFamily="34" charset="0"/>
                <a:cs typeface="Arial" panose="020B0604020202020204" pitchFamily="34" charset="0"/>
              </a:rPr>
              <a:t>khai</a:t>
            </a:r>
            <a:r>
              <a:rPr lang="en-US" b="1" kern="1200" dirty="0">
                <a:solidFill>
                  <a:srgbClr val="FF0000"/>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các</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h.động</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theo</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chiến</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lược</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phát</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triển</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kế</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hoạch</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hợp</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tác</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phát</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triển</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đối</a:t>
            </a:r>
            <a:r>
              <a:rPr lang="en-US" kern="1200" dirty="0">
                <a:solidFill>
                  <a:schemeClr val="dk1"/>
                </a:solidFill>
                <a:effectLst/>
                <a:latin typeface="Arial" panose="020B0604020202020204" pitchFamily="34" charset="0"/>
                <a:cs typeface="Arial" panose="020B0604020202020204" pitchFamily="34" charset="0"/>
              </a:rPr>
              <a:t> </a:t>
            </a:r>
            <a:r>
              <a:rPr lang="en-US" kern="1200" dirty="0" err="1">
                <a:solidFill>
                  <a:schemeClr val="dk1"/>
                </a:solidFill>
                <a:effectLst/>
                <a:latin typeface="Arial" panose="020B0604020202020204" pitchFamily="34" charset="0"/>
                <a:cs typeface="Arial" panose="020B0604020202020204" pitchFamily="34" charset="0"/>
              </a:rPr>
              <a:t>tác</a:t>
            </a:r>
            <a:r>
              <a:rPr lang="en-US" kern="1200" dirty="0">
                <a:solidFill>
                  <a:schemeClr val="dk1"/>
                </a:solidFill>
                <a:effectLst/>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20.2</a:t>
            </a:r>
          </a:p>
        </p:txBody>
      </p:sp>
    </p:spTree>
    <p:extLst>
      <p:ext uri="{BB962C8B-B14F-4D97-AF65-F5344CB8AC3E}">
        <p14:creationId xmlns:p14="http://schemas.microsoft.com/office/powerpoint/2010/main" val="156946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C7D9F59-D971-45A0-5A01-3213A5B79032}"/>
              </a:ext>
            </a:extLst>
          </p:cNvPr>
          <p:cNvSpPr txBox="1"/>
          <p:nvPr/>
        </p:nvSpPr>
        <p:spPr>
          <a:xfrm>
            <a:off x="149289" y="214604"/>
            <a:ext cx="10627568" cy="6575583"/>
          </a:xfrm>
          <a:prstGeom prst="rect">
            <a:avLst/>
          </a:prstGeom>
          <a:solidFill>
            <a:schemeClr val="accent2">
              <a:lumMod val="20000"/>
              <a:lumOff val="80000"/>
            </a:schemeClr>
          </a:solidFill>
        </p:spPr>
        <p:txBody>
          <a:bodyPr wrap="square" rtlCol="0">
            <a:spAutoFit/>
          </a:bodyPr>
          <a:lstStyle/>
          <a:p>
            <a:pPr indent="450215" algn="just">
              <a:lnSpc>
                <a:spcPct val="150000"/>
              </a:lnSpc>
              <a:spcBef>
                <a:spcPts val="300"/>
              </a:spcBef>
              <a:spcAft>
                <a:spcPts val="300"/>
              </a:spcAft>
            </a:pPr>
            <a:r>
              <a:rPr lang="fr-FR" sz="2000" dirty="0" err="1">
                <a:effectLst/>
                <a:latin typeface="Arial" panose="020B0604020202020204" pitchFamily="34" charset="0"/>
                <a:ea typeface="Times New Roman" panose="02020603050405020304" pitchFamily="18" charset="0"/>
                <a:cs typeface="Arial" panose="020B0604020202020204" pitchFamily="34" charset="0"/>
              </a:rPr>
              <a:t>Công</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tác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rà</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soát</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tính</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hiệu</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quả</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của</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hợp</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tác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và</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đối</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tác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nghiên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cứu</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được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Nhà</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triển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khai</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thực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hiện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thường</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xuyên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thông</a:t>
            </a:r>
            <a:r>
              <a:rPr lang="fr-FR" sz="2000" dirty="0">
                <a:effectLst/>
                <a:latin typeface="Arial" panose="020B0604020202020204" pitchFamily="34" charset="0"/>
                <a:ea typeface="Times New Roman" panose="02020603050405020304" pitchFamily="18" charset="0"/>
                <a:cs typeface="Arial" panose="020B0604020202020204" pitchFamily="34" charset="0"/>
              </a:rPr>
              <a:t> qua </a:t>
            </a:r>
            <a:r>
              <a:rPr lang="fr-FR" sz="2000" dirty="0" err="1">
                <a:effectLst/>
                <a:latin typeface="Arial" panose="020B0604020202020204" pitchFamily="34" charset="0"/>
                <a:ea typeface="Times New Roman" panose="02020603050405020304" pitchFamily="18" charset="0"/>
                <a:cs typeface="Arial" panose="020B0604020202020204" pitchFamily="34" charset="0"/>
              </a:rPr>
              <a:t>việc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phân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công</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rõ</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chức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năng</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nhiệm</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vụ</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quyền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hạn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của</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các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đơn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vị</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chức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năng</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có</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liên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quan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và</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việc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phối</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hợp</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giữa</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các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đơn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vị</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để</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đánh</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giá</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hiệu</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quả</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công</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tác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hợp</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tác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quốc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tế</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hàng</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năm</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Trong</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đó</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Phòng</a:t>
            </a:r>
            <a:r>
              <a:rPr lang="fr-FR" sz="2000" dirty="0">
                <a:effectLst/>
                <a:latin typeface="Arial" panose="020B0604020202020204" pitchFamily="34" charset="0"/>
                <a:ea typeface="Times New Roman" panose="02020603050405020304" pitchFamily="18" charset="0"/>
                <a:cs typeface="Arial" panose="020B0604020202020204" pitchFamily="34" charset="0"/>
              </a:rPr>
              <a:t> KHCN&amp;HTQT là </a:t>
            </a:r>
            <a:r>
              <a:rPr lang="fr-FR" sz="2000" dirty="0" err="1">
                <a:effectLst/>
                <a:latin typeface="Arial" panose="020B0604020202020204" pitchFamily="34" charset="0"/>
                <a:ea typeface="Times New Roman" panose="02020603050405020304" pitchFamily="18" charset="0"/>
                <a:cs typeface="Arial" panose="020B0604020202020204" pitchFamily="34" charset="0"/>
              </a:rPr>
              <a:t>đầu</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mối</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triển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khai</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và</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báo</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cáo</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tình</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hình</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thực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hiện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công</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tác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hợp</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tác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quốc</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tế</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của</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Nhà</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tới</a:t>
            </a:r>
            <a:r>
              <a:rPr lang="fr-FR" sz="2000" dirty="0">
                <a:effectLst/>
                <a:latin typeface="Arial" panose="020B0604020202020204" pitchFamily="34" charset="0"/>
                <a:ea typeface="Times New Roman" panose="02020603050405020304" pitchFamily="18" charset="0"/>
                <a:cs typeface="Arial" panose="020B0604020202020204" pitchFamily="34" charset="0"/>
              </a:rPr>
              <a:t> Ban </a:t>
            </a:r>
            <a:r>
              <a:rPr lang="fr-FR" sz="2000" dirty="0" err="1">
                <a:effectLst/>
                <a:latin typeface="Arial" panose="020B0604020202020204" pitchFamily="34" charset="0"/>
                <a:ea typeface="Times New Roman" panose="02020603050405020304" pitchFamily="18" charset="0"/>
                <a:cs typeface="Arial" panose="020B0604020202020204" pitchFamily="34" charset="0"/>
              </a:rPr>
              <a:t>Giám</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r>
              <a:rPr lang="fr-FR" sz="2000" dirty="0" err="1">
                <a:effectLst/>
                <a:latin typeface="Arial" panose="020B0604020202020204" pitchFamily="34" charset="0"/>
                <a:ea typeface="Times New Roman" panose="02020603050405020304" pitchFamily="18" charset="0"/>
                <a:cs typeface="Arial" panose="020B0604020202020204" pitchFamily="34" charset="0"/>
              </a:rPr>
              <a:t>Hiệu</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p>
          <a:p>
            <a:pPr indent="450215" algn="just">
              <a:lnSpc>
                <a:spcPct val="150000"/>
              </a:lnSpc>
              <a:spcBef>
                <a:spcPts val="300"/>
              </a:spcBef>
              <a:spcAft>
                <a:spcPts val="300"/>
              </a:spcAft>
            </a:pPr>
            <a:r>
              <a:rPr lang="en-GB"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Việc</a:t>
            </a:r>
            <a:r>
              <a:rPr lang="en-GB"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rà</a:t>
            </a:r>
            <a:r>
              <a:rPr lang="en-GB"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soát</a:t>
            </a:r>
            <a:r>
              <a:rPr lang="en-GB"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các</a:t>
            </a:r>
            <a:r>
              <a:rPr lang="en-GB"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đối</a:t>
            </a:r>
            <a:r>
              <a:rPr lang="en-GB"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mạng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lưới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quan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hệ</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trong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nước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nước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ngoài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được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thực</a:t>
            </a:r>
            <a:r>
              <a:rPr lang="en-GB"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hiện</a:t>
            </a:r>
            <a:r>
              <a:rPr lang="en-GB"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định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kỳ</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theo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năm</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theo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năm</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Căn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cứ</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báo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tổng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kết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công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000" dirty="0">
                <a:effectLst/>
                <a:latin typeface="Arial" panose="020B0604020202020204" pitchFamily="34" charset="0"/>
                <a:ea typeface="Times New Roman" panose="02020603050405020304" pitchFamily="18" charset="0"/>
                <a:cs typeface="Arial" panose="020B0604020202020204" pitchFamily="34" charset="0"/>
              </a:rPr>
              <a:t> HTQT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hàng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năm</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rà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soát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đánh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giá</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hoạt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động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hợp</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với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đối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quốc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tế</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thông</a:t>
            </a:r>
            <a:r>
              <a:rPr lang="en-GB" sz="2000" dirty="0">
                <a:effectLst/>
                <a:latin typeface="Arial" panose="020B0604020202020204" pitchFamily="34" charset="0"/>
                <a:ea typeface="Times New Roman" panose="02020603050405020304" pitchFamily="18" charset="0"/>
                <a:cs typeface="Arial" panose="020B0604020202020204" pitchFamily="34" charset="0"/>
              </a:rPr>
              <a:t> qua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đánh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giá</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hoạt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động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quản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lý</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đoàn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đoàn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ra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tổ</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chức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hội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nghị</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hội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thảo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tập</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huấn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dự</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án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quốc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tế</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liên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kết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quốc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tế</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chất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lượng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cao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thu</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hút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giảng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viên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sinh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viên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quốc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tế</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số</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lượng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đối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các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thỏa</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thuận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hợp</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đồng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chương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trình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mà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đã</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ký</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kết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đang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triển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khai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tổng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kết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những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kết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quả</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đã</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đạt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được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chỉ</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rõ</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những</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tồn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tại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hạn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chế</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nguyên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nhân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và</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đề</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xuất</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kế</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hoạch</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cải</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tiến</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cho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năm</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tiếp</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theo</a:t>
            </a:r>
            <a:r>
              <a:rPr lang="en-GB" sz="2000" dirty="0">
                <a:effectLst/>
                <a:latin typeface="Arial" panose="020B0604020202020204" pitchFamily="34" charset="0"/>
                <a:ea typeface="Times New Roman" panose="02020603050405020304" pitchFamily="18" charset="0"/>
                <a:cs typeface="Arial" panose="020B0604020202020204" pitchFamily="34" charset="0"/>
              </a:rPr>
              <a:t> [H8.08.01.04].</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TextBox 4">
            <a:extLst>
              <a:ext uri="{FF2B5EF4-FFF2-40B4-BE49-F238E27FC236}">
                <a16:creationId xmlns:a16="http://schemas.microsoft.com/office/drawing/2014/main" xmlns="" id="{61661987-8F85-BE50-9B3F-261DBAE39007}"/>
              </a:ext>
            </a:extLst>
          </p:cNvPr>
          <p:cNvSpPr txBox="1"/>
          <p:nvPr/>
        </p:nvSpPr>
        <p:spPr>
          <a:xfrm>
            <a:off x="10832841" y="3009686"/>
            <a:ext cx="1209870" cy="3447098"/>
          </a:xfrm>
          <a:prstGeom prst="rect">
            <a:avLst/>
          </a:prstGeom>
          <a:solidFill>
            <a:schemeClr val="accent3">
              <a:lumMod val="20000"/>
              <a:lumOff val="80000"/>
            </a:schemeClr>
          </a:solidFill>
        </p:spPr>
        <p:txBody>
          <a:bodyPr wrap="square" rtlCol="0">
            <a:spAutoFit/>
          </a:bodyPr>
          <a:lstStyle/>
          <a:p>
            <a:r>
              <a:rPr lang="en-US" sz="2000" b="1" dirty="0" err="1">
                <a:solidFill>
                  <a:srgbClr val="FF0000"/>
                </a:solidFill>
                <a:effectLst/>
                <a:latin typeface="Arial" panose="020B0604020202020204" pitchFamily="34" charset="0"/>
                <a:ea typeface="Arial" panose="020B0604020202020204" pitchFamily="34" charset="0"/>
                <a:cs typeface="Arial" panose="020B0604020202020204" pitchFamily="34" charset="0"/>
              </a:rPr>
              <a:t>Có</a:t>
            </a:r>
            <a:r>
              <a:rPr lang="en-US" sz="2000" b="1"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en-US" sz="2000" b="1" dirty="0" err="1">
                <a:solidFill>
                  <a:srgbClr val="FF0000"/>
                </a:solidFill>
                <a:effectLst/>
                <a:latin typeface="Arial" panose="020B0604020202020204" pitchFamily="34" charset="0"/>
                <a:ea typeface="Arial" panose="020B0604020202020204" pitchFamily="34" charset="0"/>
                <a:cs typeface="Arial" panose="020B0604020202020204" pitchFamily="34" charset="0"/>
              </a:rPr>
              <a:t>bộ</a:t>
            </a:r>
            <a:r>
              <a:rPr lang="en-US" sz="2000" b="1"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en-US" sz="2000" b="1" dirty="0" err="1">
                <a:solidFill>
                  <a:srgbClr val="FF0000"/>
                </a:solidFill>
                <a:effectLst/>
                <a:latin typeface="Arial" panose="020B0604020202020204" pitchFamily="34" charset="0"/>
                <a:ea typeface="Arial" panose="020B0604020202020204" pitchFamily="34" charset="0"/>
                <a:cs typeface="Arial" panose="020B0604020202020204" pitchFamily="34" charset="0"/>
              </a:rPr>
              <a:t>phận</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nhân</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sự</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và</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000" b="1" kern="1200" dirty="0" err="1">
                <a:solidFill>
                  <a:srgbClr val="FF0000"/>
                </a:solidFill>
                <a:effectLst/>
                <a:latin typeface="Arial" panose="020B0604020202020204" pitchFamily="34" charset="0"/>
                <a:ea typeface="Arial" panose="020B0604020202020204" pitchFamily="34" charset="0"/>
                <a:cs typeface="Arial" panose="020B0604020202020204" pitchFamily="34" charset="0"/>
              </a:rPr>
              <a:t>quy</a:t>
            </a:r>
            <a:r>
              <a:rPr lang="en-US" sz="2000" b="1" kern="1200"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en-US" sz="2000" b="1" kern="1200" dirty="0" err="1">
                <a:solidFill>
                  <a:srgbClr val="FF0000"/>
                </a:solidFill>
                <a:effectLst/>
                <a:latin typeface="Arial" panose="020B0604020202020204" pitchFamily="34" charset="0"/>
                <a:ea typeface="Arial" panose="020B0604020202020204" pitchFamily="34" charset="0"/>
                <a:cs typeface="Arial" panose="020B0604020202020204" pitchFamily="34" charset="0"/>
              </a:rPr>
              <a:t>trình</a:t>
            </a:r>
            <a:r>
              <a:rPr lang="en-US" sz="2000" b="1" kern="1200"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en-US" sz="2000" b="1" kern="1200" dirty="0" err="1">
                <a:solidFill>
                  <a:srgbClr val="FF0000"/>
                </a:solidFill>
                <a:effectLst/>
                <a:latin typeface="Arial" panose="020B0604020202020204" pitchFamily="34" charset="0"/>
                <a:ea typeface="Arial" panose="020B0604020202020204" pitchFamily="34" charset="0"/>
                <a:cs typeface="Arial" panose="020B0604020202020204" pitchFamily="34" charset="0"/>
              </a:rPr>
              <a:t>rà</a:t>
            </a:r>
            <a:r>
              <a:rPr lang="en-US" sz="2000" b="1" kern="1200"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en-US" sz="2000" b="1" kern="1200" dirty="0" err="1">
                <a:solidFill>
                  <a:srgbClr val="FF0000"/>
                </a:solidFill>
                <a:effectLst/>
                <a:latin typeface="Arial" panose="020B0604020202020204" pitchFamily="34" charset="0"/>
                <a:ea typeface="Arial" panose="020B0604020202020204" pitchFamily="34" charset="0"/>
                <a:cs typeface="Arial" panose="020B0604020202020204" pitchFamily="34" charset="0"/>
              </a:rPr>
              <a:t>soát</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tính</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hiệu</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quả</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trong</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hợp</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tác</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NCKH.</a:t>
            </a:r>
          </a:p>
          <a:p>
            <a:r>
              <a:rPr lang="en-US" sz="2000" dirty="0">
                <a:latin typeface="Arial" panose="020B0604020202020204" pitchFamily="34" charset="0"/>
                <a:cs typeface="Arial" panose="020B0604020202020204" pitchFamily="34" charset="0"/>
              </a:rPr>
              <a:t>20.3</a:t>
            </a:r>
          </a:p>
        </p:txBody>
      </p:sp>
      <p:sp>
        <p:nvSpPr>
          <p:cNvPr id="6" name="TextBox 5">
            <a:extLst>
              <a:ext uri="{FF2B5EF4-FFF2-40B4-BE49-F238E27FC236}">
                <a16:creationId xmlns:a16="http://schemas.microsoft.com/office/drawing/2014/main" xmlns="" id="{4212E34F-B22F-1AD2-8002-DD0F531B9033}"/>
              </a:ext>
            </a:extLst>
          </p:cNvPr>
          <p:cNvSpPr txBox="1"/>
          <p:nvPr/>
        </p:nvSpPr>
        <p:spPr>
          <a:xfrm>
            <a:off x="11101872" y="1021960"/>
            <a:ext cx="1153887" cy="1323439"/>
          </a:xfrm>
          <a:prstGeom prst="rect">
            <a:avLst/>
          </a:prstGeom>
          <a:solidFill>
            <a:schemeClr val="accent3">
              <a:lumMod val="20000"/>
              <a:lumOff val="80000"/>
            </a:schemeClr>
          </a:solidFill>
        </p:spPr>
        <p:txBody>
          <a:bodyPr wrap="square" rtlCol="0">
            <a:spAutoFit/>
          </a:bodyPr>
          <a:lstStyle/>
          <a:p>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Thiếu</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MC </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có</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bộ</a:t>
            </a:r>
            <a:r>
              <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phận</a:t>
            </a:r>
            <a:endPar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20.3</a:t>
            </a:r>
          </a:p>
        </p:txBody>
      </p:sp>
      <p:cxnSp>
        <p:nvCxnSpPr>
          <p:cNvPr id="8" name="Straight Arrow Connector 7">
            <a:extLst>
              <a:ext uri="{FF2B5EF4-FFF2-40B4-BE49-F238E27FC236}">
                <a16:creationId xmlns:a16="http://schemas.microsoft.com/office/drawing/2014/main" xmlns="" id="{2702E950-6B79-38FB-A8BD-2781D8C796C3}"/>
              </a:ext>
            </a:extLst>
          </p:cNvPr>
          <p:cNvCxnSpPr>
            <a:cxnSpLocks/>
          </p:cNvCxnSpPr>
          <p:nvPr/>
        </p:nvCxnSpPr>
        <p:spPr>
          <a:xfrm>
            <a:off x="10590245" y="2239348"/>
            <a:ext cx="45175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547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C1496-F05A-9EF9-CFDC-8EFC52E95CB2}"/>
              </a:ext>
            </a:extLst>
          </p:cNvPr>
          <p:cNvSpPr>
            <a:spLocks noGrp="1"/>
          </p:cNvSpPr>
          <p:nvPr>
            <p:ph type="title"/>
          </p:nvPr>
        </p:nvSpPr>
        <p:spPr>
          <a:xfrm>
            <a:off x="563880" y="117928"/>
            <a:ext cx="11445240" cy="1126218"/>
          </a:xfrm>
        </p:spPr>
        <p:txBody>
          <a:bodyPr>
            <a:normAutofit/>
          </a:bodyPr>
          <a:lstStyle/>
          <a:p>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Mốc</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 (20.1). </a:t>
            </a:r>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quy</a:t>
            </a:r>
            <a:r>
              <a:rPr lang="en-GB"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GB"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GB"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GB"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lập</a:t>
            </a:r>
            <a:r>
              <a:rPr lang="en-GB"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mối</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NC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nhằm</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đáp</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ứng</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GB"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NC</a:t>
            </a:r>
            <a:endParaRPr lang="en-US" sz="6000" b="1"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xmlns="" id="{6C6DA88B-E20A-AFE9-21B4-75653783D0C8}"/>
              </a:ext>
            </a:extLst>
          </p:cNvPr>
          <p:cNvGraphicFramePr>
            <a:graphicFrameLocks noGrp="1"/>
          </p:cNvGraphicFramePr>
          <p:nvPr>
            <p:ph idx="1"/>
            <p:extLst>
              <p:ext uri="{D42A27DB-BD31-4B8C-83A1-F6EECF244321}">
                <p14:modId xmlns:p14="http://schemas.microsoft.com/office/powerpoint/2010/main" val="3917144990"/>
              </p:ext>
            </p:extLst>
          </p:nvPr>
        </p:nvGraphicFramePr>
        <p:xfrm>
          <a:off x="457200" y="1137466"/>
          <a:ext cx="11734800" cy="4932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a:extLst>
              <a:ext uri="{FF2B5EF4-FFF2-40B4-BE49-F238E27FC236}">
                <a16:creationId xmlns:a16="http://schemas.microsoft.com/office/drawing/2014/main" xmlns="" id="{28BC978A-95FB-93CD-7B5D-1FFCAD558499}"/>
              </a:ext>
            </a:extLst>
          </p:cNvPr>
          <p:cNvSpPr/>
          <p:nvPr/>
        </p:nvSpPr>
        <p:spPr>
          <a:xfrm>
            <a:off x="5951095" y="1783684"/>
            <a:ext cx="5456420" cy="422722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a:r>
              <a:rPr lang="en-US" sz="2800" dirty="0">
                <a:latin typeface="Times New Roman" panose="02020603050405020304" pitchFamily="18" charset="0"/>
                <a:cs typeface="Times New Roman" panose="02020603050405020304" pitchFamily="18" charset="0"/>
              </a:rPr>
              <a:t>B</a:t>
            </a:r>
            <a:r>
              <a:rPr lang="vi-VN" sz="2800" dirty="0">
                <a:latin typeface="Times New Roman" panose="02020603050405020304" pitchFamily="18" charset="0"/>
                <a:cs typeface="Times New Roman" panose="02020603050405020304" pitchFamily="18" charset="0"/>
              </a:rPr>
              <a:t>an hành Quy định về việc quản lý hoạt động hợp tác quốc tế về khoa 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H20.1.001</a:t>
            </a:r>
            <a:r>
              <a:rPr lang="vi-VN"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135/QĐ/2020</a:t>
            </a:r>
          </a:p>
        </p:txBody>
      </p:sp>
      <p:sp>
        <p:nvSpPr>
          <p:cNvPr id="5" name="Oval 4">
            <a:extLst>
              <a:ext uri="{FF2B5EF4-FFF2-40B4-BE49-F238E27FC236}">
                <a16:creationId xmlns:a16="http://schemas.microsoft.com/office/drawing/2014/main" xmlns="" id="{AB15A55F-A8CE-A236-37AD-456EF230582A}"/>
              </a:ext>
            </a:extLst>
          </p:cNvPr>
          <p:cNvSpPr/>
          <p:nvPr/>
        </p:nvSpPr>
        <p:spPr>
          <a:xfrm>
            <a:off x="0" y="1534523"/>
            <a:ext cx="6095999" cy="418601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2800" b="1" dirty="0" err="1">
                <a:solidFill>
                  <a:schemeClr val="tx1"/>
                </a:solidFill>
                <a:latin typeface="Times New Roman" panose="02020603050405020304" pitchFamily="18" charset="0"/>
                <a:cs typeface="Times New Roman" panose="02020603050405020304" pitchFamily="18" charset="0"/>
              </a:rPr>
              <a:t>Khẳng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định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trong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Chiến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lược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phát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triển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Trường</a:t>
            </a:r>
            <a:r>
              <a:rPr lang="en-US" sz="2800" b="1" dirty="0">
                <a:solidFill>
                  <a:schemeClr val="tx1"/>
                </a:solidFill>
                <a:latin typeface="Times New Roman" panose="02020603050405020304" pitchFamily="18" charset="0"/>
                <a:cs typeface="Times New Roman" panose="02020603050405020304" pitchFamily="18" charset="0"/>
              </a:rPr>
              <a:t> 2013-2020 </a:t>
            </a:r>
            <a:r>
              <a:rPr lang="en-US" sz="2800" b="1" dirty="0" err="1">
                <a:solidFill>
                  <a:schemeClr val="tx1"/>
                </a:solidFill>
                <a:latin typeface="Times New Roman" panose="02020603050405020304" pitchFamily="18" charset="0"/>
                <a:cs typeface="Times New Roman" panose="02020603050405020304" pitchFamily="18" charset="0"/>
              </a:rPr>
              <a:t>tầm</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nhìn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đến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năm</a:t>
            </a:r>
            <a:r>
              <a:rPr lang="en-US" sz="2800" b="1" dirty="0">
                <a:solidFill>
                  <a:schemeClr val="tx1"/>
                </a:solidFill>
                <a:latin typeface="Times New Roman" panose="02020603050405020304" pitchFamily="18" charset="0"/>
                <a:cs typeface="Times New Roman" panose="02020603050405020304" pitchFamily="18" charset="0"/>
              </a:rPr>
              <a:t> 2030 </a:t>
            </a:r>
            <a:r>
              <a:rPr lang="en-US" sz="2800" b="1" dirty="0" err="1">
                <a:solidFill>
                  <a:schemeClr val="tx1"/>
                </a:solidFill>
                <a:latin typeface="Times New Roman" panose="02020603050405020304" pitchFamily="18" charset="0"/>
                <a:cs typeface="Times New Roman" panose="02020603050405020304" pitchFamily="18" charset="0"/>
              </a:rPr>
              <a:t>và</a:t>
            </a:r>
            <a:r>
              <a:rPr lang="en-US" sz="2800" b="1" dirty="0">
                <a:solidFill>
                  <a:schemeClr val="tx1"/>
                </a:solidFill>
                <a:latin typeface="Times New Roman" panose="02020603050405020304" pitchFamily="18" charset="0"/>
                <a:cs typeface="Times New Roman" panose="02020603050405020304" pitchFamily="18" charset="0"/>
              </a:rPr>
              <a:t> 2021-2025 </a:t>
            </a:r>
            <a:r>
              <a:rPr lang="en-US" sz="2800" b="1" dirty="0" err="1">
                <a:solidFill>
                  <a:schemeClr val="tx1"/>
                </a:solidFill>
                <a:latin typeface="Times New Roman" panose="02020603050405020304" pitchFamily="18" charset="0"/>
                <a:cs typeface="Times New Roman" panose="02020603050405020304" pitchFamily="18" charset="0"/>
              </a:rPr>
              <a:t>tầm</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nhìn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đến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năm</a:t>
            </a:r>
            <a:r>
              <a:rPr lang="en-US" sz="2800" b="1" dirty="0">
                <a:solidFill>
                  <a:schemeClr val="tx1"/>
                </a:solidFill>
                <a:latin typeface="Times New Roman" panose="02020603050405020304" pitchFamily="18" charset="0"/>
                <a:cs typeface="Times New Roman" panose="02020603050405020304" pitchFamily="18" charset="0"/>
              </a:rPr>
              <a:t> 2030 </a:t>
            </a:r>
            <a:r>
              <a:rPr lang="vi-VN" sz="2800" b="1" dirty="0">
                <a:solidFill>
                  <a:schemeClr val="tx1"/>
                </a:solidFill>
                <a:latin typeface="Times New Roman" panose="02020603050405020304" pitchFamily="18" charset="0"/>
                <a:cs typeface="Times New Roman" panose="02020603050405020304" pitchFamily="18" charset="0"/>
              </a:rPr>
              <a:t>[</a:t>
            </a:r>
            <a:r>
              <a:rPr lang="en-US" sz="2800" b="1" dirty="0">
                <a:solidFill>
                  <a:schemeClr val="tx1"/>
                </a:solidFill>
                <a:latin typeface="Times New Roman" panose="02020603050405020304" pitchFamily="18" charset="0"/>
                <a:cs typeface="Times New Roman" panose="02020603050405020304" pitchFamily="18" charset="0"/>
              </a:rPr>
              <a:t>H01.1.002</a:t>
            </a:r>
            <a:r>
              <a:rPr lang="vi-VN" sz="2800" b="1"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 </a:t>
            </a:r>
            <a:r>
              <a:rPr lang="vi-VN" sz="2800" b="1" dirty="0">
                <a:solidFill>
                  <a:schemeClr val="tx1"/>
                </a:solidFill>
                <a:latin typeface="Times New Roman" panose="02020603050405020304" pitchFamily="18" charset="0"/>
                <a:cs typeface="Times New Roman" panose="02020603050405020304" pitchFamily="18" charset="0"/>
              </a:rPr>
              <a:t>[</a:t>
            </a:r>
            <a:r>
              <a:rPr lang="en-US" sz="2800" b="1" dirty="0">
                <a:solidFill>
                  <a:schemeClr val="tx1"/>
                </a:solidFill>
                <a:latin typeface="Times New Roman" panose="02020603050405020304" pitchFamily="18" charset="0"/>
                <a:cs typeface="Times New Roman" panose="02020603050405020304" pitchFamily="18" charset="0"/>
              </a:rPr>
              <a:t>H01.1.011</a:t>
            </a:r>
            <a:r>
              <a:rPr lang="vi-VN" sz="2800" b="1"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6028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C1496-F05A-9EF9-CFDC-8EFC52E95CB2}"/>
              </a:ext>
            </a:extLst>
          </p:cNvPr>
          <p:cNvSpPr>
            <a:spLocks noGrp="1"/>
          </p:cNvSpPr>
          <p:nvPr>
            <p:ph type="title"/>
          </p:nvPr>
        </p:nvSpPr>
        <p:spPr>
          <a:xfrm>
            <a:off x="563880" y="117928"/>
            <a:ext cx="11445240" cy="1126218"/>
          </a:xfrm>
        </p:spPr>
        <p:txBody>
          <a:bodyPr>
            <a:normAutofit fontScale="90000"/>
          </a:bodyPr>
          <a:lstStyle/>
          <a:p>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Mốc</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 (20.1).  </a:t>
            </a:r>
            <a:r>
              <a:rPr lang="en-US" sz="3100" b="1" dirty="0" err="1">
                <a:solidFill>
                  <a:srgbClr val="0000FF"/>
                </a:solidFill>
                <a:latin typeface="Times New Roman" panose="02020603050405020304" pitchFamily="18" charset="0"/>
                <a:cs typeface="Times New Roman" panose="02020603050405020304" pitchFamily="18" charset="0"/>
              </a:rPr>
              <a:t>Có</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chiến</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lược</a:t>
            </a:r>
            <a:r>
              <a:rPr lang="en-US" sz="31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phát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triển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hợp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đối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kế</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hoạch</a:t>
            </a:r>
            <a:r>
              <a:rPr lang="en-US" sz="31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dài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hạn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ngắn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hạn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được</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xây</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dựng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dựa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trên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chiến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lược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phát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triển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phù</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hợp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với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sứ</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tầm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nhìn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CSGD</a:t>
            </a:r>
          </a:p>
        </p:txBody>
      </p:sp>
      <p:graphicFrame>
        <p:nvGraphicFramePr>
          <p:cNvPr id="4" name="Content Placeholder 3">
            <a:extLst>
              <a:ext uri="{FF2B5EF4-FFF2-40B4-BE49-F238E27FC236}">
                <a16:creationId xmlns:a16="http://schemas.microsoft.com/office/drawing/2014/main" xmlns="" id="{6C6DA88B-E20A-AFE9-21B4-75653783D0C8}"/>
              </a:ext>
            </a:extLst>
          </p:cNvPr>
          <p:cNvGraphicFramePr>
            <a:graphicFrameLocks noGrp="1"/>
          </p:cNvGraphicFramePr>
          <p:nvPr>
            <p:ph idx="1"/>
            <p:extLst>
              <p:ext uri="{D42A27DB-BD31-4B8C-83A1-F6EECF244321}">
                <p14:modId xmlns:p14="http://schemas.microsoft.com/office/powerpoint/2010/main" val="2016260326"/>
              </p:ext>
            </p:extLst>
          </p:nvPr>
        </p:nvGraphicFramePr>
        <p:xfrm>
          <a:off x="563879" y="1427584"/>
          <a:ext cx="11771189" cy="4888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832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C1496-F05A-9EF9-CFDC-8EFC52E95CB2}"/>
              </a:ext>
            </a:extLst>
          </p:cNvPr>
          <p:cNvSpPr>
            <a:spLocks noGrp="1"/>
          </p:cNvSpPr>
          <p:nvPr>
            <p:ph type="title"/>
          </p:nvPr>
        </p:nvSpPr>
        <p:spPr>
          <a:xfrm>
            <a:off x="563880" y="299804"/>
            <a:ext cx="11445240" cy="1618938"/>
          </a:xfrm>
        </p:spPr>
        <p:txBody>
          <a:bodyPr>
            <a:normAutofit fontScale="90000"/>
          </a:bodyPr>
          <a:lstStyle/>
          <a:p>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Mốc</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 (20.1). </a:t>
            </a:r>
            <a:r>
              <a:rPr lang="en-US" sz="2800" b="1" dirty="0">
                <a:solidFill>
                  <a:srgbClr val="FF0000"/>
                </a:solidFill>
                <a:latin typeface="Times New Roman" panose="02020603050405020304" pitchFamily="18" charset="0"/>
                <a:cs typeface="Times New Roman" panose="02020603050405020304" pitchFamily="18" charset="0"/>
              </a:rPr>
              <a:t>CSGD </a:t>
            </a:r>
            <a:r>
              <a:rPr lang="en-US" sz="2800" b="1" dirty="0" err="1">
                <a:solidFill>
                  <a:srgbClr val="FF0000"/>
                </a:solidFill>
                <a:latin typeface="Times New Roman" panose="02020603050405020304" pitchFamily="18" charset="0"/>
                <a:cs typeface="Times New Roman" panose="02020603050405020304" pitchFamily="18" charset="0"/>
              </a:rPr>
              <a:t>có</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quy</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định</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hướng</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dẫn</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phổ</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biến</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thực</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hiện</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có</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phân</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công</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trách</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nhiệm</a:t>
            </a:r>
            <a:r>
              <a:rPr lang="en-US" sz="31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cụ</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thể</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bộ</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phận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nhân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có</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kết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nối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giữa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bộ</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phận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đầu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mối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cs typeface="Times New Roman" panose="02020603050405020304" pitchFamily="18" charset="0"/>
              </a:rPr>
              <a:t> khoa, </a:t>
            </a:r>
            <a:r>
              <a:rPr lang="en-US" sz="2800" b="1" dirty="0" err="1">
                <a:solidFill>
                  <a:srgbClr val="FF0000"/>
                </a:solidFill>
                <a:latin typeface="Times New Roman" panose="02020603050405020304" pitchFamily="18" charset="0"/>
                <a:cs typeface="Times New Roman" panose="02020603050405020304" pitchFamily="18" charset="0"/>
              </a:rPr>
              <a:t>phòng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trong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việc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quản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lý</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công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phát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triển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hợp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đối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tác</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8A1BD213-F7D0-B84A-65E7-120508AF7189}"/>
              </a:ext>
            </a:extLst>
          </p:cNvPr>
          <p:cNvSpPr/>
          <p:nvPr/>
        </p:nvSpPr>
        <p:spPr>
          <a:xfrm>
            <a:off x="402922" y="1924049"/>
            <a:ext cx="6207427" cy="1618938"/>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effectLst/>
                <a:latin typeface="Times New Roman" panose="02020603050405020304" pitchFamily="18" charset="0"/>
                <a:ea typeface="Arial" panose="020B0604020202020204" pitchFamily="34" charset="0"/>
              </a:rPr>
              <a:t>quy định chức năng, nhiệm vụ phòng QLKH&amp;HTQT [H08.1.00</a:t>
            </a:r>
            <a:r>
              <a:rPr lang="en-US" sz="2400" dirty="0">
                <a:effectLst/>
                <a:latin typeface="Times New Roman" panose="02020603050405020304" pitchFamily="18" charset="0"/>
                <a:ea typeface="Arial" panose="020B0604020202020204" pitchFamily="34" charset="0"/>
              </a:rPr>
              <a:t>2</a:t>
            </a:r>
            <a:r>
              <a:rPr lang="vi-VN" sz="2400" dirty="0">
                <a:effectLst/>
                <a:latin typeface="Times New Roman" panose="02020603050405020304" pitchFamily="18" charset="0"/>
                <a:ea typeface="Arial" panose="020B0604020202020204" pitchFamily="34" charset="0"/>
              </a:rPr>
              <a:t>], </a:t>
            </a:r>
            <a:r>
              <a:rPr lang="en-US" sz="2400" dirty="0">
                <a:effectLst/>
                <a:latin typeface="Times New Roman" panose="02020603050405020304" pitchFamily="18" charset="0"/>
                <a:ea typeface="Arial" panose="020B0604020202020204" pitchFamily="34" charset="0"/>
              </a:rPr>
              <a:t>, </a:t>
            </a:r>
            <a:r>
              <a:rPr lang="vi-VN" sz="2400" dirty="0">
                <a:effectLst/>
                <a:latin typeface="Times New Roman" panose="02020603050405020304" pitchFamily="18" charset="0"/>
                <a:ea typeface="Arial" panose="020B0604020202020204" pitchFamily="34" charset="0"/>
              </a:rPr>
              <a:t>Phòng được quy định trách nhiệm chủ trì và phối hợp với các đơn vị trong Trường </a:t>
            </a:r>
            <a:endParaRPr lang="en-US" sz="2400" dirty="0"/>
          </a:p>
        </p:txBody>
      </p:sp>
      <p:sp>
        <p:nvSpPr>
          <p:cNvPr id="10" name="Rectangle 9">
            <a:extLst>
              <a:ext uri="{FF2B5EF4-FFF2-40B4-BE49-F238E27FC236}">
                <a16:creationId xmlns:a16="http://schemas.microsoft.com/office/drawing/2014/main" xmlns="" id="{A7F101CF-E510-63C9-B7F2-8F1E1CD78DFF}"/>
              </a:ext>
            </a:extLst>
          </p:cNvPr>
          <p:cNvSpPr/>
          <p:nvPr/>
        </p:nvSpPr>
        <p:spPr>
          <a:xfrm>
            <a:off x="6857999" y="2038662"/>
            <a:ext cx="4789357" cy="2682628"/>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800" dirty="0">
                <a:effectLst/>
                <a:latin typeface="Times New Roman" panose="02020603050405020304" pitchFamily="18" charset="0"/>
                <a:ea typeface="Arial" panose="020B0604020202020204" pitchFamily="34" charset="0"/>
              </a:rPr>
              <a:t>Phòng cũng có phân công nhiệm vụ cụ thể cho từng nhân sự phụ trách NCKH [H20.1.00</a:t>
            </a:r>
            <a:r>
              <a:rPr lang="en-US" sz="2800" dirty="0">
                <a:effectLst/>
                <a:latin typeface="Times New Roman" panose="02020603050405020304" pitchFamily="18" charset="0"/>
                <a:ea typeface="Arial" panose="020B0604020202020204" pitchFamily="34" charset="0"/>
              </a:rPr>
              <a:t>2</a:t>
            </a:r>
            <a:r>
              <a:rPr lang="vi-VN" sz="2800" dirty="0">
                <a:effectLst/>
                <a:latin typeface="Times New Roman" panose="02020603050405020304" pitchFamily="18" charset="0"/>
                <a:ea typeface="Arial" panose="020B0604020202020204" pitchFamily="34" charset="0"/>
              </a:rPr>
              <a:t>] và hợp tác quốc tế [H20.1.00</a:t>
            </a:r>
            <a:r>
              <a:rPr lang="en-US" sz="2800" dirty="0">
                <a:effectLst/>
                <a:latin typeface="Times New Roman" panose="02020603050405020304" pitchFamily="18" charset="0"/>
                <a:ea typeface="Arial" panose="020B0604020202020204" pitchFamily="34" charset="0"/>
              </a:rPr>
              <a:t>3</a:t>
            </a:r>
            <a:r>
              <a:rPr lang="vi-VN" sz="2800" dirty="0">
                <a:effectLst/>
                <a:latin typeface="Times New Roman" panose="02020603050405020304" pitchFamily="18" charset="0"/>
                <a:ea typeface="Arial" panose="020B0604020202020204" pitchFamily="34" charset="0"/>
              </a:rPr>
              <a:t>]. </a:t>
            </a:r>
            <a:endParaRPr lang="en-US" sz="2800" dirty="0"/>
          </a:p>
        </p:txBody>
      </p:sp>
      <p:sp>
        <p:nvSpPr>
          <p:cNvPr id="11" name="Rectangle 10">
            <a:extLst>
              <a:ext uri="{FF2B5EF4-FFF2-40B4-BE49-F238E27FC236}">
                <a16:creationId xmlns:a16="http://schemas.microsoft.com/office/drawing/2014/main" xmlns="" id="{7B20B80E-DF30-E039-0632-80EE0EDE766F}"/>
              </a:ext>
            </a:extLst>
          </p:cNvPr>
          <p:cNvSpPr/>
          <p:nvPr/>
        </p:nvSpPr>
        <p:spPr>
          <a:xfrm>
            <a:off x="402922" y="3657600"/>
            <a:ext cx="5959778" cy="1754155"/>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effectLst/>
                <a:latin typeface="Times New Roman" panose="02020603050405020304" pitchFamily="18" charset="0"/>
                <a:ea typeface="Arial" panose="020B0604020202020204" pitchFamily="34" charset="0"/>
              </a:rPr>
              <a:t>chịu trách nhiệm hỗ trợ các đơn vị khác trong Trường và các đối tác khi thực hiện công tác hợp tác quốc tế</a:t>
            </a:r>
            <a:endParaRPr lang="en-US" sz="2400" dirty="0"/>
          </a:p>
        </p:txBody>
      </p:sp>
    </p:spTree>
    <p:extLst>
      <p:ext uri="{BB962C8B-B14F-4D97-AF65-F5344CB8AC3E}">
        <p14:creationId xmlns:p14="http://schemas.microsoft.com/office/powerpoint/2010/main" val="202218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ABB72B-5594-BEFE-696F-CB231A58120B}"/>
              </a:ext>
            </a:extLst>
          </p:cNvPr>
          <p:cNvSpPr>
            <a:spLocks noGrp="1"/>
          </p:cNvSpPr>
          <p:nvPr>
            <p:ph type="title"/>
          </p:nvPr>
        </p:nvSpPr>
        <p:spPr>
          <a:xfrm>
            <a:off x="341651" y="236221"/>
            <a:ext cx="11508698" cy="1051560"/>
          </a:xfrm>
        </p:spPr>
        <p:txBody>
          <a:bodyPr>
            <a:normAutofit fontScale="90000"/>
          </a:bodyPr>
          <a:lstStyle/>
          <a:p>
            <a:r>
              <a:rPr lang="en-US" sz="2500" b="1" dirty="0">
                <a:solidFill>
                  <a:srgbClr val="FF0000"/>
                </a:solidFill>
                <a:latin typeface="Times New Roman" panose="02020603050405020304" pitchFamily="18" charset="0"/>
                <a:cs typeface="Times New Roman" panose="02020603050405020304" pitchFamily="18" charset="0"/>
              </a:rPr>
              <a:t>MC 4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(20.1</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3100" b="1" dirty="0">
                <a:solidFill>
                  <a:srgbClr val="FF0000"/>
                </a:solidFill>
                <a:latin typeface="Times New Roman" panose="02020603050405020304" pitchFamily="18" charset="0"/>
                <a:cs typeface="Times New Roman" panose="02020603050405020304" pitchFamily="18" charset="0"/>
              </a:rPr>
              <a:t> CSGD </a:t>
            </a:r>
            <a:r>
              <a:rPr lang="en-US" sz="3100" b="1" dirty="0" err="1">
                <a:solidFill>
                  <a:srgbClr val="0000FF"/>
                </a:solidFill>
                <a:latin typeface="Times New Roman" panose="02020603050405020304" pitchFamily="18" charset="0"/>
                <a:cs typeface="Times New Roman" panose="02020603050405020304" pitchFamily="18" charset="0"/>
              </a:rPr>
              <a:t>có</a:t>
            </a:r>
            <a:r>
              <a:rPr lang="en-US" sz="3100" b="1" dirty="0">
                <a:solidFill>
                  <a:srgbClr val="0000FF"/>
                </a:solidFill>
                <a:latin typeface="Times New Roman" panose="02020603050405020304" pitchFamily="18" charset="0"/>
                <a:cs typeface="Times New Roman" panose="02020603050405020304" pitchFamily="18" charset="0"/>
              </a:rPr>
              <a:t> </a:t>
            </a:r>
            <a:r>
              <a:rPr lang="en-US" sz="3100" b="1" dirty="0" err="1">
                <a:solidFill>
                  <a:srgbClr val="0000FF"/>
                </a:solidFill>
                <a:latin typeface="Times New Roman" panose="02020603050405020304" pitchFamily="18" charset="0"/>
                <a:cs typeface="Times New Roman" panose="02020603050405020304" pitchFamily="18" charset="0"/>
              </a:rPr>
              <a:t>các</a:t>
            </a:r>
            <a:r>
              <a:rPr lang="en-US" sz="3100" b="1" dirty="0">
                <a:solidFill>
                  <a:srgbClr val="0000FF"/>
                </a:solidFill>
                <a:latin typeface="Times New Roman" panose="02020603050405020304" pitchFamily="18" charset="0"/>
                <a:cs typeface="Times New Roman" panose="02020603050405020304" pitchFamily="18" charset="0"/>
              </a:rPr>
              <a:t> KPIs </a:t>
            </a:r>
            <a:r>
              <a:rPr lang="en-US" sz="3100" b="1" dirty="0" err="1">
                <a:solidFill>
                  <a:srgbClr val="FF0000"/>
                </a:solidFill>
                <a:latin typeface="Times New Roman" panose="02020603050405020304" pitchFamily="18" charset="0"/>
                <a:cs typeface="Times New Roman" panose="02020603050405020304" pitchFamily="18" charset="0"/>
              </a:rPr>
              <a:t>cho</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các</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chiến</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lược</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kế</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hoạch</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tăng</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cường</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hợp</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tác</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với</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các</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đối</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tác</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trong</a:t>
            </a:r>
            <a:r>
              <a:rPr lang="en-US" sz="3100" b="1" dirty="0">
                <a:solidFill>
                  <a:srgbClr val="FF0000"/>
                </a:solidFill>
                <a:latin typeface="Times New Roman" panose="02020603050405020304" pitchFamily="18" charset="0"/>
                <a:cs typeface="Times New Roman" panose="02020603050405020304" pitchFamily="18" charset="0"/>
              </a:rPr>
              <a:t> NCKH</a:t>
            </a:r>
            <a:r>
              <a:rPr lang="en-US" sz="2500" b="1" dirty="0">
                <a:solidFill>
                  <a:srgbClr val="FF0000"/>
                </a:solidFill>
                <a:latin typeface="Times New Roman" panose="02020603050405020304" pitchFamily="18" charset="0"/>
                <a:cs typeface="Times New Roman" panose="02020603050405020304" pitchFamily="18" charset="0"/>
              </a:rPr>
              <a:t>.</a:t>
            </a:r>
            <a:br>
              <a:rPr lang="en-US" sz="2500" b="1" dirty="0">
                <a:solidFill>
                  <a:srgbClr val="FF0000"/>
                </a:solidFill>
                <a:latin typeface="Times New Roman" panose="02020603050405020304" pitchFamily="18" charset="0"/>
                <a:cs typeface="Times New Roman" panose="02020603050405020304" pitchFamily="18" charset="0"/>
              </a:rPr>
            </a:br>
            <a:endParaRPr lang="en-US" sz="2500" b="1" dirty="0">
              <a:solidFill>
                <a:srgbClr val="FF0000"/>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xmlns="" id="{2AC8201E-BA4B-286B-076D-B4DEDF4D47F5}"/>
              </a:ext>
            </a:extLst>
          </p:cNvPr>
          <p:cNvSpPr/>
          <p:nvPr/>
        </p:nvSpPr>
        <p:spPr>
          <a:xfrm>
            <a:off x="228600" y="1408922"/>
            <a:ext cx="3672840" cy="2248678"/>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vi-VN" sz="2200" dirty="0">
                <a:effectLst/>
                <a:latin typeface="Times New Roman" panose="02020603050405020304" pitchFamily="18" charset="0"/>
                <a:ea typeface="Arial" panose="020B0604020202020204" pitchFamily="34" charset="0"/>
              </a:rPr>
              <a:t>Nhà trường đã đề ra các chỉ tiêu phấn đấu để thực hiện chiến lược phát triển</a:t>
            </a:r>
            <a:r>
              <a:rPr lang="en-US" sz="2200" dirty="0">
                <a:effectLst/>
                <a:latin typeface="Times New Roman" panose="02020603050405020304" pitchFamily="18" charset="0"/>
                <a:ea typeface="Arial" panose="020B0604020202020204" pitchFamily="34" charset="0"/>
              </a:rPr>
              <a:t> NT </a:t>
            </a:r>
            <a:r>
              <a:rPr lang="vi-VN" sz="2200" dirty="0">
                <a:effectLst/>
                <a:latin typeface="Times New Roman" panose="02020603050405020304" pitchFamily="18" charset="0"/>
                <a:ea typeface="Arial" panose="020B0604020202020204" pitchFamily="34" charset="0"/>
              </a:rPr>
              <a:t>giai đoạn 2013 - 2020 [H08.1.00</a:t>
            </a:r>
            <a:r>
              <a:rPr lang="en-US" sz="2200" dirty="0">
                <a:effectLst/>
                <a:latin typeface="Times New Roman" panose="02020603050405020304" pitchFamily="18" charset="0"/>
                <a:ea typeface="Arial" panose="020B0604020202020204" pitchFamily="34" charset="0"/>
              </a:rPr>
              <a:t>6(1)</a:t>
            </a:r>
            <a:r>
              <a:rPr lang="vi-VN" sz="2200" dirty="0">
                <a:effectLst/>
                <a:latin typeface="Times New Roman" panose="02020603050405020304" pitchFamily="18" charset="0"/>
                <a:ea typeface="Arial" panose="020B0604020202020204" pitchFamily="34" charset="0"/>
              </a:rPr>
              <a:t>] và giai đoạn 2021 - 2025 [H08.</a:t>
            </a:r>
            <a:r>
              <a:rPr lang="en-US" sz="2200" dirty="0">
                <a:effectLst/>
                <a:latin typeface="Times New Roman" panose="02020603050405020304" pitchFamily="18" charset="0"/>
                <a:ea typeface="Arial" panose="020B0604020202020204" pitchFamily="34" charset="0"/>
              </a:rPr>
              <a:t>1</a:t>
            </a:r>
            <a:r>
              <a:rPr lang="vi-VN" sz="2200" dirty="0">
                <a:effectLst/>
                <a:latin typeface="Times New Roman" panose="02020603050405020304" pitchFamily="18" charset="0"/>
                <a:ea typeface="Arial" panose="020B0604020202020204" pitchFamily="34" charset="0"/>
              </a:rPr>
              <a:t>.00</a:t>
            </a:r>
            <a:r>
              <a:rPr lang="en-US" sz="2200" dirty="0">
                <a:effectLst/>
                <a:latin typeface="Times New Roman" panose="02020603050405020304" pitchFamily="18" charset="0"/>
                <a:ea typeface="Arial" panose="020B0604020202020204" pitchFamily="34" charset="0"/>
              </a:rPr>
              <a:t>6(2)</a:t>
            </a:r>
            <a:r>
              <a:rPr lang="vi-VN" sz="2200" dirty="0">
                <a:effectLst/>
                <a:latin typeface="Times New Roman" panose="02020603050405020304" pitchFamily="18" charset="0"/>
                <a:ea typeface="Arial" panose="020B0604020202020204" pitchFamily="34" charset="0"/>
              </a:rPr>
              <a:t>] </a:t>
            </a:r>
            <a:endParaRPr lang="en-US" sz="2200" dirty="0"/>
          </a:p>
        </p:txBody>
      </p:sp>
      <p:sp>
        <p:nvSpPr>
          <p:cNvPr id="7" name="Rectangle 6">
            <a:extLst>
              <a:ext uri="{FF2B5EF4-FFF2-40B4-BE49-F238E27FC236}">
                <a16:creationId xmlns:a16="http://schemas.microsoft.com/office/drawing/2014/main" xmlns="" id="{E4A4EF15-A35F-9657-B0AF-88EDF971F0A6}"/>
              </a:ext>
            </a:extLst>
          </p:cNvPr>
          <p:cNvSpPr/>
          <p:nvPr/>
        </p:nvSpPr>
        <p:spPr>
          <a:xfrm>
            <a:off x="3901440" y="1287781"/>
            <a:ext cx="7883123" cy="4301256"/>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2200" dirty="0">
              <a:latin typeface="Times New Roman" panose="02020603050405020304" pitchFamily="18" charset="0"/>
            </a:endParaRPr>
          </a:p>
          <a:p>
            <a:pPr algn="just"/>
            <a:r>
              <a:rPr lang="vi-VN" sz="2200" dirty="0">
                <a:latin typeface="Times New Roman" panose="02020603050405020304" pitchFamily="18" charset="0"/>
              </a:rPr>
              <a:t>các chỉ tiêu chi tiết hơn được thể hiện trong các bản kế hoạch NCKH&amp;HTĐN hàng năm [H08.1.00</a:t>
            </a:r>
            <a:r>
              <a:rPr lang="en-US" sz="2200" dirty="0">
                <a:latin typeface="Times New Roman" panose="02020603050405020304" pitchFamily="18" charset="0"/>
              </a:rPr>
              <a:t>7, </a:t>
            </a:r>
            <a:r>
              <a:rPr lang="vi-VN" sz="2200" dirty="0">
                <a:latin typeface="Times New Roman" panose="02020603050405020304" pitchFamily="18" charset="0"/>
              </a:rPr>
              <a:t>2013 - 2020: mỗi năm tăng 5% số đối tác trong và ngoài nước; Từ năm 2014 – 2019: mỗi năm có ít nhất 01 đề tài NCKH hợp tác với các đối tác; phấn đấu đến năm 2019, Nhà trường</a:t>
            </a:r>
            <a:r>
              <a:rPr lang="en-US" sz="2200" dirty="0">
                <a:latin typeface="Times New Roman" panose="02020603050405020304" pitchFamily="18" charset="0"/>
              </a:rPr>
              <a:t> </a:t>
            </a:r>
            <a:r>
              <a:rPr lang="en-US" sz="2200" dirty="0" err="1">
                <a:latin typeface="Times New Roman" panose="02020603050405020304" pitchFamily="18" charset="0"/>
              </a:rPr>
              <a:t>phối</a:t>
            </a:r>
            <a:r>
              <a:rPr lang="en-US" sz="2200" dirty="0">
                <a:latin typeface="Times New Roman" panose="02020603050405020304" pitchFamily="18" charset="0"/>
              </a:rPr>
              <a:t> </a:t>
            </a:r>
            <a:r>
              <a:rPr lang="en-US" sz="2200" dirty="0" err="1">
                <a:latin typeface="Times New Roman" panose="02020603050405020304" pitchFamily="18" charset="0"/>
              </a:rPr>
              <a:t>hợp</a:t>
            </a:r>
            <a:r>
              <a:rPr lang="vi-VN" sz="2200" dirty="0">
                <a:latin typeface="Times New Roman" panose="02020603050405020304" pitchFamily="18" charset="0"/>
              </a:rPr>
              <a:t> thực hiện</a:t>
            </a:r>
            <a:r>
              <a:rPr lang="en-US" sz="2200" dirty="0">
                <a:latin typeface="Times New Roman" panose="02020603050405020304" pitchFamily="18" charset="0"/>
              </a:rPr>
              <a:t> </a:t>
            </a:r>
            <a:r>
              <a:rPr lang="en-US" sz="2200" dirty="0" err="1">
                <a:latin typeface="Times New Roman" panose="02020603050405020304" pitchFamily="18" charset="0"/>
              </a:rPr>
              <a:t>với</a:t>
            </a:r>
            <a:r>
              <a:rPr lang="en-US" sz="2200" dirty="0">
                <a:latin typeface="Times New Roman" panose="02020603050405020304" pitchFamily="18" charset="0"/>
              </a:rPr>
              <a:t> </a:t>
            </a:r>
            <a:r>
              <a:rPr lang="en-US" sz="2200" dirty="0" err="1">
                <a:latin typeface="Times New Roman" panose="02020603050405020304" pitchFamily="18" charset="0"/>
              </a:rPr>
              <a:t>các</a:t>
            </a:r>
            <a:r>
              <a:rPr lang="en-US" sz="2200" dirty="0">
                <a:latin typeface="Times New Roman" panose="02020603050405020304" pitchFamily="18" charset="0"/>
              </a:rPr>
              <a:t> </a:t>
            </a:r>
            <a:r>
              <a:rPr lang="en-US" sz="2200" dirty="0" err="1">
                <a:latin typeface="Times New Roman" panose="02020603050405020304" pitchFamily="18" charset="0"/>
              </a:rPr>
              <a:t>Bộ</a:t>
            </a:r>
            <a:r>
              <a:rPr lang="en-US" sz="2200" dirty="0">
                <a:latin typeface="Times New Roman" panose="02020603050405020304" pitchFamily="18" charset="0"/>
              </a:rPr>
              <a:t>, Ban, </a:t>
            </a:r>
            <a:r>
              <a:rPr lang="en-US" sz="2200" dirty="0" err="1">
                <a:latin typeface="Times New Roman" panose="02020603050405020304" pitchFamily="18" charset="0"/>
              </a:rPr>
              <a:t>Ngành</a:t>
            </a:r>
            <a:r>
              <a:rPr lang="en-US" sz="2200" dirty="0">
                <a:latin typeface="Times New Roman" panose="02020603050405020304" pitchFamily="18" charset="0"/>
              </a:rPr>
              <a:t>, UBND </a:t>
            </a:r>
            <a:r>
              <a:rPr lang="en-US" sz="2200" dirty="0" err="1">
                <a:latin typeface="Times New Roman" panose="02020603050405020304" pitchFamily="18" charset="0"/>
              </a:rPr>
              <a:t>các</a:t>
            </a:r>
            <a:r>
              <a:rPr lang="en-US" sz="2200" dirty="0">
                <a:latin typeface="Times New Roman" panose="02020603050405020304" pitchFamily="18" charset="0"/>
              </a:rPr>
              <a:t> </a:t>
            </a:r>
            <a:r>
              <a:rPr lang="en-US" sz="2200" dirty="0" err="1">
                <a:latin typeface="Times New Roman" panose="02020603050405020304" pitchFamily="18" charset="0"/>
              </a:rPr>
              <a:t>cấp</a:t>
            </a:r>
            <a:r>
              <a:rPr lang="vi-VN" sz="2200" dirty="0">
                <a:latin typeface="Times New Roman" panose="02020603050405020304" pitchFamily="18" charset="0"/>
              </a:rPr>
              <a:t> được: 02 nhiệm vụ cấp Tỉnh; 30 đề tài NCKH cấp cơ sở; chuyển giao 01 công nghệ; tổ chức 10 hội thảo</a:t>
            </a:r>
            <a:r>
              <a:rPr lang="en-US" sz="2200" dirty="0">
                <a:latin typeface="Times New Roman" panose="02020603050405020304" pitchFamily="18" charset="0"/>
              </a:rPr>
              <a:t> </a:t>
            </a:r>
            <a:r>
              <a:rPr lang="en-US" sz="2200" dirty="0" err="1">
                <a:latin typeface="Times New Roman" panose="02020603050405020304" pitchFamily="18" charset="0"/>
              </a:rPr>
              <a:t>với</a:t>
            </a:r>
            <a:r>
              <a:rPr lang="en-US" sz="2200" dirty="0">
                <a:latin typeface="Times New Roman" panose="02020603050405020304" pitchFamily="18" charset="0"/>
              </a:rPr>
              <a:t> </a:t>
            </a:r>
            <a:r>
              <a:rPr lang="en-US" sz="2200" dirty="0" err="1">
                <a:latin typeface="Times New Roman" panose="02020603050405020304" pitchFamily="18" charset="0"/>
              </a:rPr>
              <a:t>các</a:t>
            </a:r>
            <a:r>
              <a:rPr lang="en-US" sz="2200" dirty="0">
                <a:latin typeface="Times New Roman" panose="02020603050405020304" pitchFamily="18" charset="0"/>
              </a:rPr>
              <a:t> </a:t>
            </a:r>
            <a:r>
              <a:rPr lang="en-US" sz="2200" dirty="0" err="1">
                <a:latin typeface="Times New Roman" panose="02020603050405020304" pitchFamily="18" charset="0"/>
              </a:rPr>
              <a:t>đối</a:t>
            </a:r>
            <a:r>
              <a:rPr lang="en-US" sz="2200" dirty="0">
                <a:latin typeface="Times New Roman" panose="02020603050405020304" pitchFamily="18" charset="0"/>
              </a:rPr>
              <a:t> </a:t>
            </a:r>
            <a:r>
              <a:rPr lang="en-US" sz="2200" dirty="0" err="1">
                <a:latin typeface="Times New Roman" panose="02020603050405020304" pitchFamily="18" charset="0"/>
              </a:rPr>
              <a:t>tác</a:t>
            </a:r>
            <a:r>
              <a:rPr lang="vi-VN" sz="2200" dirty="0">
                <a:latin typeface="Times New Roman" panose="02020603050405020304" pitchFamily="18" charset="0"/>
              </a:rPr>
              <a:t>. </a:t>
            </a:r>
            <a:r>
              <a:rPr lang="en-US" sz="2200" dirty="0">
                <a:latin typeface="Times New Roman" panose="02020603050405020304" pitchFamily="18" charset="0"/>
              </a:rPr>
              <a:t>Sang </a:t>
            </a:r>
            <a:r>
              <a:rPr lang="en-US" sz="2200" dirty="0" err="1">
                <a:latin typeface="Times New Roman" panose="02020603050405020304" pitchFamily="18" charset="0"/>
              </a:rPr>
              <a:t>giai</a:t>
            </a:r>
            <a:r>
              <a:rPr lang="en-US" sz="2200" dirty="0">
                <a:latin typeface="Times New Roman" panose="02020603050405020304" pitchFamily="18" charset="0"/>
              </a:rPr>
              <a:t> </a:t>
            </a:r>
            <a:r>
              <a:rPr lang="en-US" sz="2200" dirty="0" err="1">
                <a:latin typeface="Times New Roman" panose="02020603050405020304" pitchFamily="18" charset="0"/>
              </a:rPr>
              <a:t>đoạn</a:t>
            </a:r>
            <a:r>
              <a:rPr lang="en-US" sz="2200" dirty="0">
                <a:latin typeface="Times New Roman" panose="02020603050405020304" pitchFamily="18" charset="0"/>
              </a:rPr>
              <a:t> 2021 - 2025. </a:t>
            </a:r>
            <a:r>
              <a:rPr lang="vi-VN" sz="2200" dirty="0">
                <a:latin typeface="Times New Roman" panose="02020603050405020304" pitchFamily="18" charset="0"/>
              </a:rPr>
              <a:t>Chỉ tiêu đặt ra là mỗi năm tăng </a:t>
            </a:r>
            <a:r>
              <a:rPr lang="en-US" sz="2200" dirty="0">
                <a:latin typeface="Times New Roman" panose="02020603050405020304" pitchFamily="18" charset="0"/>
              </a:rPr>
              <a:t>2</a:t>
            </a:r>
            <a:r>
              <a:rPr lang="vi-VN" sz="2200" dirty="0">
                <a:latin typeface="Times New Roman" panose="02020603050405020304" pitchFamily="18" charset="0"/>
              </a:rPr>
              <a:t>5% số đối tác</a:t>
            </a:r>
            <a:r>
              <a:rPr lang="en-US" sz="2200" dirty="0">
                <a:latin typeface="Times New Roman" panose="02020603050405020304" pitchFamily="18" charset="0"/>
              </a:rPr>
              <a:t> NCKH</a:t>
            </a:r>
            <a:r>
              <a:rPr lang="vi-VN" sz="2200" dirty="0">
                <a:latin typeface="Times New Roman" panose="02020603050405020304" pitchFamily="18" charset="0"/>
              </a:rPr>
              <a:t> trong và ngoài nước; năm 2025 có ít nhất 02 đối tác</a:t>
            </a:r>
            <a:r>
              <a:rPr lang="en-US" sz="2200" dirty="0">
                <a:latin typeface="Times New Roman" panose="02020603050405020304" pitchFamily="18" charset="0"/>
              </a:rPr>
              <a:t>; </a:t>
            </a:r>
            <a:r>
              <a:rPr lang="vi-VN" sz="2200" dirty="0">
                <a:latin typeface="Times New Roman" panose="02020603050405020304" pitchFamily="18" charset="0"/>
              </a:rPr>
              <a:t>từ năm 2021-2025: thực hiện được 03 nhiệm vụ cấp quốc gia, 08 nhiệm vụ cấp Tỉnh, 52 đề tài NCKH cấp cơ sở, chuyển giao 04 công nghệ</a:t>
            </a:r>
            <a:r>
              <a:rPr lang="en-US" sz="2200" dirty="0">
                <a:latin typeface="Times New Roman" panose="02020603050405020304" pitchFamily="18" charset="0"/>
              </a:rPr>
              <a:t>, </a:t>
            </a:r>
            <a:r>
              <a:rPr lang="en-US" sz="2200" dirty="0" err="1">
                <a:latin typeface="Times New Roman" panose="02020603050405020304" pitchFamily="18" charset="0"/>
              </a:rPr>
              <a:t>tổ</a:t>
            </a:r>
            <a:r>
              <a:rPr lang="en-US" sz="2200" dirty="0">
                <a:latin typeface="Times New Roman" panose="02020603050405020304" pitchFamily="18" charset="0"/>
              </a:rPr>
              <a:t> </a:t>
            </a:r>
            <a:r>
              <a:rPr lang="en-US" sz="2200" dirty="0" err="1">
                <a:latin typeface="Times New Roman" panose="02020603050405020304" pitchFamily="18" charset="0"/>
              </a:rPr>
              <a:t>chức</a:t>
            </a:r>
            <a:r>
              <a:rPr lang="en-US" sz="2200" dirty="0">
                <a:latin typeface="Times New Roman" panose="02020603050405020304" pitchFamily="18" charset="0"/>
              </a:rPr>
              <a:t> 15 </a:t>
            </a:r>
            <a:r>
              <a:rPr lang="en-US" sz="2200" dirty="0" err="1">
                <a:latin typeface="Times New Roman" panose="02020603050405020304" pitchFamily="18" charset="0"/>
              </a:rPr>
              <a:t>hội</a:t>
            </a:r>
            <a:r>
              <a:rPr lang="en-US" sz="2200" dirty="0">
                <a:latin typeface="Times New Roman" panose="02020603050405020304" pitchFamily="18" charset="0"/>
              </a:rPr>
              <a:t> </a:t>
            </a:r>
            <a:r>
              <a:rPr lang="en-US" sz="2200" dirty="0" err="1">
                <a:latin typeface="Times New Roman" panose="02020603050405020304" pitchFamily="18" charset="0"/>
              </a:rPr>
              <a:t>thảo</a:t>
            </a:r>
            <a:r>
              <a:rPr lang="en-US" sz="2200" dirty="0">
                <a:latin typeface="Times New Roman" panose="02020603050405020304" pitchFamily="18" charset="0"/>
              </a:rPr>
              <a:t>.</a:t>
            </a:r>
          </a:p>
          <a:p>
            <a:pPr algn="ctr"/>
            <a:r>
              <a:rPr lang="vi-VN" sz="2400" dirty="0">
                <a:latin typeface="Times New Roman" panose="02020603050405020304" pitchFamily="18" charset="0"/>
              </a:rPr>
              <a:t> </a:t>
            </a:r>
            <a:endParaRPr lang="en-US" sz="2400" dirty="0">
              <a:latin typeface="Times New Roman" panose="02020603050405020304" pitchFamily="18" charset="0"/>
            </a:endParaRPr>
          </a:p>
        </p:txBody>
      </p:sp>
      <p:sp>
        <p:nvSpPr>
          <p:cNvPr id="3" name="Rectangle 2">
            <a:extLst>
              <a:ext uri="{FF2B5EF4-FFF2-40B4-BE49-F238E27FC236}">
                <a16:creationId xmlns:a16="http://schemas.microsoft.com/office/drawing/2014/main" xmlns="" id="{893657DC-931D-0FB5-F634-C4480F61BE82}"/>
              </a:ext>
            </a:extLst>
          </p:cNvPr>
          <p:cNvSpPr/>
          <p:nvPr/>
        </p:nvSpPr>
        <p:spPr>
          <a:xfrm>
            <a:off x="228600" y="3947160"/>
            <a:ext cx="3672840" cy="1744513"/>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effectLst/>
                <a:latin typeface="Times New Roman" panose="02020603050405020304" pitchFamily="18" charset="0"/>
                <a:ea typeface="Arial" panose="020B0604020202020204" pitchFamily="34" charset="0"/>
              </a:rPr>
              <a:t>các chỉ tiêu chi tiết hơn được thể hiện trong các bản kế hoạch NCKH&amp;HTĐN hàng năm [H08.1.00</a:t>
            </a:r>
            <a:r>
              <a:rPr lang="en-US" sz="2400" dirty="0">
                <a:effectLst/>
                <a:latin typeface="Times New Roman" panose="02020603050405020304" pitchFamily="18" charset="0"/>
                <a:ea typeface="Arial" panose="020B0604020202020204" pitchFamily="34" charset="0"/>
              </a:rPr>
              <a:t>7</a:t>
            </a:r>
            <a:r>
              <a:rPr lang="vi-VN" sz="2400" dirty="0">
                <a:effectLst/>
                <a:latin typeface="Times New Roman" panose="02020603050405020304" pitchFamily="18" charset="0"/>
                <a:ea typeface="Arial" panose="020B0604020202020204" pitchFamily="34" charset="0"/>
              </a:rPr>
              <a:t>], </a:t>
            </a:r>
            <a:endParaRPr lang="en-US" sz="2400" dirty="0"/>
          </a:p>
        </p:txBody>
      </p:sp>
    </p:spTree>
    <p:extLst>
      <p:ext uri="{BB962C8B-B14F-4D97-AF65-F5344CB8AC3E}">
        <p14:creationId xmlns:p14="http://schemas.microsoft.com/office/powerpoint/2010/main" val="148267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237930" y="494508"/>
            <a:ext cx="11716139" cy="960755"/>
          </a:xfrm>
        </p:spPr>
        <p:txBody>
          <a:bodyPr>
            <a:normAutofit fontScale="90000"/>
          </a:bodyPr>
          <a:lstStyle/>
          <a:p>
            <a:r>
              <a:rPr lang="en-US" sz="4400" kern="1200" dirty="0">
                <a:solidFill>
                  <a:schemeClr val="dk1"/>
                </a:solidFill>
                <a:effectLst/>
                <a:latin typeface="+mn-lt"/>
                <a:ea typeface="+mn-ea"/>
                <a:cs typeface="+mn-cs"/>
              </a:rPr>
              <a:t/>
            </a:r>
            <a:br>
              <a:rPr lang="en-US" sz="4400" kern="1200" dirty="0">
                <a:solidFill>
                  <a:schemeClr val="dk1"/>
                </a:solidFill>
                <a:effectLst/>
                <a:latin typeface="+mn-lt"/>
                <a:ea typeface="+mn-ea"/>
                <a:cs typeface="+mn-cs"/>
              </a:rPr>
            </a:b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1</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(20.2).</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0000FF"/>
                </a:solidFill>
                <a:effectLst/>
                <a:latin typeface="Times New Roman" panose="02020603050405020304" pitchFamily="18" charset="0"/>
                <a:ea typeface="+mn-ea"/>
                <a:cs typeface="Times New Roman" panose="02020603050405020304" pitchFamily="18" charset="0"/>
              </a:rPr>
              <a:t>Triển</a:t>
            </a:r>
            <a:r>
              <a:rPr lang="en-US" sz="27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0000FF"/>
                </a:solidFill>
                <a:effectLst/>
                <a:latin typeface="Times New Roman" panose="02020603050405020304" pitchFamily="18" charset="0"/>
                <a:ea typeface="+mn-ea"/>
                <a:cs typeface="Times New Roman" panose="02020603050405020304" pitchFamily="18" charset="0"/>
              </a:rPr>
              <a:t>khai</a:t>
            </a:r>
            <a:r>
              <a:rPr lang="en-US" sz="27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h.động</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theo</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0000FF"/>
                </a:solidFill>
                <a:effectLst/>
                <a:latin typeface="Times New Roman" panose="02020603050405020304" pitchFamily="18" charset="0"/>
                <a:ea typeface="+mn-ea"/>
                <a:cs typeface="Times New Roman" panose="02020603050405020304" pitchFamily="18" charset="0"/>
              </a:rPr>
              <a:t>chiến</a:t>
            </a:r>
            <a:r>
              <a:rPr lang="en-US" sz="27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0000FF"/>
                </a:solidFill>
                <a:effectLst/>
                <a:latin typeface="Times New Roman" panose="02020603050405020304" pitchFamily="18" charset="0"/>
                <a:ea typeface="+mn-ea"/>
                <a:cs typeface="Times New Roman" panose="02020603050405020304" pitchFamily="18" charset="0"/>
              </a:rPr>
              <a:t>lược</a:t>
            </a:r>
            <a:r>
              <a:rPr lang="en-US" sz="27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phát</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triển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0000FF"/>
                </a:solidFill>
                <a:effectLst/>
                <a:latin typeface="Times New Roman" panose="02020603050405020304" pitchFamily="18" charset="0"/>
                <a:ea typeface="+mn-ea"/>
                <a:cs typeface="Times New Roman" panose="02020603050405020304" pitchFamily="18" charset="0"/>
              </a:rPr>
              <a:t>kế</a:t>
            </a:r>
            <a:r>
              <a:rPr lang="en-US" sz="27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0000FF"/>
                </a:solidFill>
                <a:effectLst/>
                <a:latin typeface="Times New Roman" panose="02020603050405020304" pitchFamily="18" charset="0"/>
                <a:ea typeface="+mn-ea"/>
                <a:cs typeface="Times New Roman" panose="02020603050405020304" pitchFamily="18" charset="0"/>
              </a:rPr>
              <a:t>hoạch</a:t>
            </a:r>
            <a:r>
              <a:rPr lang="en-US" sz="27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hợp</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tác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phát</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triển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đối</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tác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để</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đạt</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được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KPIs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cụ</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thể</a:t>
            </a:r>
            <a:r>
              <a:rPr lang="en-US" sz="4000" kern="1200" dirty="0">
                <a:solidFill>
                  <a:schemeClr val="dk1"/>
                </a:solidFill>
                <a:effectLst/>
                <a:latin typeface="+mn-lt"/>
                <a:ea typeface="+mn-ea"/>
                <a:cs typeface="+mn-cs"/>
              </a:rPr>
              <a:t>.</a:t>
            </a:r>
            <a:br>
              <a:rPr lang="en-US" sz="4000" kern="1200" dirty="0">
                <a:solidFill>
                  <a:schemeClr val="dk1"/>
                </a:solidFill>
                <a:effectLst/>
                <a:latin typeface="+mn-lt"/>
                <a:ea typeface="+mn-ea"/>
                <a:cs typeface="+mn-cs"/>
              </a:rPr>
            </a:br>
            <a:endParaRPr lang="en-US" dirty="0"/>
          </a:p>
        </p:txBody>
      </p:sp>
      <p:sp>
        <p:nvSpPr>
          <p:cNvPr id="4" name="Rectangle 3">
            <a:extLst>
              <a:ext uri="{FF2B5EF4-FFF2-40B4-BE49-F238E27FC236}">
                <a16:creationId xmlns:a16="http://schemas.microsoft.com/office/drawing/2014/main" xmlns="" id="{61B0D7E3-6B1E-113C-EE6C-471DD156A6B0}"/>
              </a:ext>
            </a:extLst>
          </p:cNvPr>
          <p:cNvSpPr/>
          <p:nvPr/>
        </p:nvSpPr>
        <p:spPr>
          <a:xfrm>
            <a:off x="653143" y="1744669"/>
            <a:ext cx="4004128" cy="3368662"/>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effectLst/>
                <a:latin typeface="Times New Roman" panose="02020603050405020304" pitchFamily="18" charset="0"/>
                <a:ea typeface="Arial" panose="020B0604020202020204" pitchFamily="34" charset="0"/>
              </a:rPr>
              <a:t>Nhà trường đã ban hành 2 bộ tiêu chí lựa chọn đối tác để phù hợp với từng giai đoạn phát triển </a:t>
            </a:r>
            <a:r>
              <a:rPr lang="en-US" sz="2400" dirty="0">
                <a:effectLst/>
                <a:latin typeface="Times New Roman" panose="02020603050405020304" pitchFamily="18" charset="0"/>
                <a:ea typeface="Arial" panose="020B0604020202020204" pitchFamily="34" charset="0"/>
              </a:rPr>
              <a:t>2013-</a:t>
            </a:r>
            <a:r>
              <a:rPr lang="vi-VN" sz="2400" dirty="0">
                <a:effectLst/>
                <a:latin typeface="Times New Roman" panose="02020603050405020304" pitchFamily="18" charset="0"/>
                <a:ea typeface="Arial" panose="020B0604020202020204" pitchFamily="34" charset="0"/>
              </a:rPr>
              <a:t> 202</a:t>
            </a:r>
            <a:r>
              <a:rPr lang="en-US" sz="2400" dirty="0">
                <a:effectLst/>
                <a:latin typeface="Times New Roman" panose="02020603050405020304" pitchFamily="18" charset="0"/>
                <a:ea typeface="Arial" panose="020B0604020202020204" pitchFamily="34" charset="0"/>
              </a:rPr>
              <a:t>0</a:t>
            </a:r>
            <a:r>
              <a:rPr lang="vi-VN" sz="2400" dirty="0">
                <a:effectLst/>
                <a:latin typeface="Times New Roman" panose="02020603050405020304" pitchFamily="18" charset="0"/>
                <a:ea typeface="Arial" panose="020B0604020202020204" pitchFamily="34" charset="0"/>
              </a:rPr>
              <a:t> [H20.2.001] và giai đoạn 2021 - 2025 [H20.2.002]. </a:t>
            </a:r>
            <a:endParaRPr lang="en-US" sz="2400" dirty="0"/>
          </a:p>
        </p:txBody>
      </p:sp>
      <p:sp>
        <p:nvSpPr>
          <p:cNvPr id="5" name="Rectangle 4">
            <a:extLst>
              <a:ext uri="{FF2B5EF4-FFF2-40B4-BE49-F238E27FC236}">
                <a16:creationId xmlns:a16="http://schemas.microsoft.com/office/drawing/2014/main" xmlns="" id="{278DEF10-F7A8-2F2D-D9AD-423DEFFA5555}"/>
              </a:ext>
            </a:extLst>
          </p:cNvPr>
          <p:cNvSpPr/>
          <p:nvPr/>
        </p:nvSpPr>
        <p:spPr>
          <a:xfrm>
            <a:off x="4970417" y="1744669"/>
            <a:ext cx="6095689" cy="3368662"/>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effectLst/>
                <a:latin typeface="Times New Roman" panose="02020603050405020304" pitchFamily="18" charset="0"/>
                <a:ea typeface="Arial" panose="020B0604020202020204" pitchFamily="34" charset="0"/>
              </a:rPr>
              <a:t>Nhà trường đã kí kết </a:t>
            </a:r>
            <a:r>
              <a:rPr lang="en-US" sz="2400" dirty="0">
                <a:effectLst/>
                <a:latin typeface="Times New Roman" panose="02020603050405020304" pitchFamily="18" charset="0"/>
                <a:ea typeface="Arial" panose="020B0604020202020204" pitchFamily="34" charset="0"/>
              </a:rPr>
              <a:t>23</a:t>
            </a:r>
            <a:r>
              <a:rPr lang="vi-VN" sz="2400" dirty="0">
                <a:effectLst/>
                <a:latin typeface="Times New Roman" panose="02020603050405020304" pitchFamily="18" charset="0"/>
                <a:ea typeface="Arial" panose="020B0604020202020204" pitchFamily="34" charset="0"/>
              </a:rPr>
              <a:t> thỏa thuận hợp tác với các đối tác trong nước và </a:t>
            </a:r>
            <a:r>
              <a:rPr lang="en-US" sz="2400" dirty="0">
                <a:effectLst/>
                <a:latin typeface="Times New Roman" panose="02020603050405020304" pitchFamily="18" charset="0"/>
                <a:ea typeface="Arial" panose="020B0604020202020204" pitchFamily="34" charset="0"/>
              </a:rPr>
              <a:t>7</a:t>
            </a:r>
            <a:r>
              <a:rPr lang="vi-VN" sz="2400" dirty="0">
                <a:effectLst/>
                <a:latin typeface="Times New Roman" panose="02020603050405020304" pitchFamily="18" charset="0"/>
                <a:ea typeface="Arial" panose="020B0604020202020204" pitchFamily="34" charset="0"/>
              </a:rPr>
              <a:t> biên bản ghi nhớ (MOU) với các đối tác nước ngoài về các chương trình liên kết đào tạo, trao đổi học thuật, hợp tác về nghiên cứu và chuyển giao công nghệ, sinh viên thực tập ... [H08.2.001]. </a:t>
            </a:r>
            <a:endParaRPr lang="en-US" sz="2400" dirty="0"/>
          </a:p>
        </p:txBody>
      </p:sp>
      <p:sp>
        <p:nvSpPr>
          <p:cNvPr id="3" name="Rectangle 2">
            <a:extLst>
              <a:ext uri="{FF2B5EF4-FFF2-40B4-BE49-F238E27FC236}">
                <a16:creationId xmlns:a16="http://schemas.microsoft.com/office/drawing/2014/main" xmlns="" id="{C3BA3339-46B3-5975-0171-56459CB7E0C7}"/>
              </a:ext>
            </a:extLst>
          </p:cNvPr>
          <p:cNvSpPr/>
          <p:nvPr/>
        </p:nvSpPr>
        <p:spPr>
          <a:xfrm>
            <a:off x="2136710" y="5784980"/>
            <a:ext cx="2584580" cy="86774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rgbClr val="FF0000"/>
                </a:solidFill>
              </a:rPr>
              <a:t>Chuyển</a:t>
            </a:r>
            <a:r>
              <a:rPr lang="en-US" dirty="0">
                <a:solidFill>
                  <a:srgbClr val="FF0000"/>
                </a:solidFill>
              </a:rPr>
              <a:t> </a:t>
            </a:r>
            <a:r>
              <a:rPr lang="en-US" dirty="0" err="1">
                <a:solidFill>
                  <a:srgbClr val="FF0000"/>
                </a:solidFill>
              </a:rPr>
              <a:t>mốc</a:t>
            </a:r>
            <a:r>
              <a:rPr lang="en-US" dirty="0">
                <a:solidFill>
                  <a:srgbClr val="FF0000"/>
                </a:solidFill>
              </a:rPr>
              <a:t> </a:t>
            </a:r>
            <a:r>
              <a:rPr lang="en-US" dirty="0" err="1">
                <a:solidFill>
                  <a:srgbClr val="FF0000"/>
                </a:solidFill>
              </a:rPr>
              <a:t>chuẩn</a:t>
            </a:r>
            <a:r>
              <a:rPr lang="en-US" dirty="0">
                <a:solidFill>
                  <a:srgbClr val="FF0000"/>
                </a:solidFill>
              </a:rPr>
              <a:t> </a:t>
            </a:r>
            <a:r>
              <a:rPr lang="en-US" dirty="0" err="1">
                <a:solidFill>
                  <a:srgbClr val="FF0000"/>
                </a:solidFill>
              </a:rPr>
              <a:t>Lựa</a:t>
            </a:r>
            <a:r>
              <a:rPr lang="en-US" dirty="0">
                <a:solidFill>
                  <a:srgbClr val="FF0000"/>
                </a:solidFill>
              </a:rPr>
              <a:t> </a:t>
            </a:r>
            <a:r>
              <a:rPr lang="en-US" dirty="0" err="1">
                <a:solidFill>
                  <a:srgbClr val="FF0000"/>
                </a:solidFill>
              </a:rPr>
              <a:t>chọn</a:t>
            </a:r>
            <a:r>
              <a:rPr lang="en-US" dirty="0">
                <a:solidFill>
                  <a:srgbClr val="FF0000"/>
                </a:solidFill>
              </a:rPr>
              <a:t> </a:t>
            </a:r>
            <a:r>
              <a:rPr lang="en-US" dirty="0" err="1">
                <a:solidFill>
                  <a:srgbClr val="FF0000"/>
                </a:solidFill>
              </a:rPr>
              <a:t>sau</a:t>
            </a:r>
            <a:endParaRPr lang="en-US" dirty="0">
              <a:solidFill>
                <a:srgbClr val="FF0000"/>
              </a:solidFill>
            </a:endParaRPr>
          </a:p>
        </p:txBody>
      </p:sp>
      <p:cxnSp>
        <p:nvCxnSpPr>
          <p:cNvPr id="7" name="Straight Arrow Connector 6">
            <a:extLst>
              <a:ext uri="{FF2B5EF4-FFF2-40B4-BE49-F238E27FC236}">
                <a16:creationId xmlns:a16="http://schemas.microsoft.com/office/drawing/2014/main" xmlns="" id="{C7CBB34C-66F1-968C-4DD4-56A5E3F7A7EE}"/>
              </a:ext>
            </a:extLst>
          </p:cNvPr>
          <p:cNvCxnSpPr/>
          <p:nvPr/>
        </p:nvCxnSpPr>
        <p:spPr>
          <a:xfrm>
            <a:off x="3032449" y="5234473"/>
            <a:ext cx="0" cy="4572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49638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381000" y="0"/>
            <a:ext cx="11658600"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2</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(20.2).</a:t>
            </a:r>
            <a:r>
              <a:rPr lang="en-US" sz="32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dirty="0" err="1">
                <a:solidFill>
                  <a:srgbClr val="0000FF"/>
                </a:solidFill>
                <a:latin typeface="Times New Roman" panose="02020603050405020304" pitchFamily="18" charset="0"/>
                <a:ea typeface="+mn-ea"/>
                <a:cs typeface="Times New Roman" panose="02020603050405020304" pitchFamily="18" charset="0"/>
              </a:rPr>
              <a:t>Lựa</a:t>
            </a:r>
            <a:r>
              <a:rPr lang="en-US" sz="2700" b="1" dirty="0">
                <a:solidFill>
                  <a:srgbClr val="0000FF"/>
                </a:solidFill>
                <a:latin typeface="Times New Roman" panose="02020603050405020304" pitchFamily="18" charset="0"/>
                <a:ea typeface="+mn-ea"/>
                <a:cs typeface="Times New Roman" panose="02020603050405020304" pitchFamily="18" charset="0"/>
              </a:rPr>
              <a:t> </a:t>
            </a:r>
            <a:r>
              <a:rPr lang="en-US" sz="2700" b="1" dirty="0" err="1">
                <a:solidFill>
                  <a:srgbClr val="0000FF"/>
                </a:solidFill>
                <a:latin typeface="Times New Roman" panose="02020603050405020304" pitchFamily="18" charset="0"/>
                <a:ea typeface="+mn-ea"/>
                <a:cs typeface="Times New Roman" panose="02020603050405020304" pitchFamily="18" charset="0"/>
              </a:rPr>
              <a:t>chọn</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các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đối</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tác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và</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hợp</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tác</a:t>
            </a:r>
            <a:r>
              <a:rPr lang="en-US" sz="2700" b="1" dirty="0">
                <a:solidFill>
                  <a:srgbClr val="FF0000"/>
                </a:solidFill>
                <a:latin typeface="Times New Roman" panose="02020603050405020304" pitchFamily="18" charset="0"/>
                <a:ea typeface="+mn-ea"/>
                <a:cs typeface="Times New Roman" panose="02020603050405020304" pitchFamily="18" charset="0"/>
              </a:rPr>
              <a:t> NCKH </a:t>
            </a:r>
            <a:r>
              <a:rPr lang="en-US" sz="2700" b="1" dirty="0" err="1">
                <a:solidFill>
                  <a:srgbClr val="FF0000"/>
                </a:solidFill>
                <a:latin typeface="Times New Roman" panose="02020603050405020304" pitchFamily="18" charset="0"/>
                <a:ea typeface="+mn-ea"/>
                <a:cs typeface="Times New Roman" panose="02020603050405020304" pitchFamily="18" charset="0"/>
              </a:rPr>
              <a:t>phù</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hợp</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với</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tầm</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nhìn</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và</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sứ</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mạng</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của</a:t>
            </a:r>
            <a:r>
              <a:rPr lang="en-US" sz="2700" b="1" dirty="0">
                <a:solidFill>
                  <a:srgbClr val="FF0000"/>
                </a:solidFill>
                <a:latin typeface="Times New Roman" panose="02020603050405020304" pitchFamily="18" charset="0"/>
                <a:ea typeface="+mn-ea"/>
                <a:cs typeface="Times New Roman" panose="02020603050405020304" pitchFamily="18" charset="0"/>
              </a:rPr>
              <a:t> CSGD</a:t>
            </a:r>
          </a:p>
        </p:txBody>
      </p:sp>
      <p:sp>
        <p:nvSpPr>
          <p:cNvPr id="4" name="Rectangle 3">
            <a:extLst>
              <a:ext uri="{FF2B5EF4-FFF2-40B4-BE49-F238E27FC236}">
                <a16:creationId xmlns:a16="http://schemas.microsoft.com/office/drawing/2014/main" xmlns="" id="{E3B1A81D-3CA9-BF51-EAEC-7A45ECC54DAD}"/>
              </a:ext>
            </a:extLst>
          </p:cNvPr>
          <p:cNvSpPr/>
          <p:nvPr/>
        </p:nvSpPr>
        <p:spPr>
          <a:xfrm>
            <a:off x="251926" y="960755"/>
            <a:ext cx="5615473" cy="5598665"/>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2000" dirty="0">
              <a:effectLst/>
              <a:latin typeface="Times New Roman" panose="02020603050405020304" pitchFamily="18" charset="0"/>
              <a:ea typeface="Arial" panose="020B0604020202020204" pitchFamily="34" charset="0"/>
            </a:endParaRPr>
          </a:p>
          <a:p>
            <a:pPr algn="just"/>
            <a:r>
              <a:rPr lang="vi-VN" sz="2000" dirty="0">
                <a:effectLst/>
                <a:latin typeface="Times New Roman" panose="02020603050405020304" pitchFamily="18" charset="0"/>
                <a:ea typeface="Arial" panose="020B0604020202020204" pitchFamily="34" charset="0"/>
              </a:rPr>
              <a:t>Trong giai đoạn 2013 - 2020, tầm nhìn sứ mạng của Nhà trường là trở thành một “</a:t>
            </a:r>
            <a:r>
              <a:rPr lang="vi-VN" sz="2000" i="1" dirty="0">
                <a:effectLst/>
                <a:latin typeface="Times New Roman" panose="02020603050405020304" pitchFamily="18" charset="0"/>
                <a:ea typeface="Arial" panose="020B0604020202020204" pitchFamily="34" charset="0"/>
              </a:rPr>
              <a:t>Trường đại học trọng điểm, chất lượng về CNTT-TT của Việt Nam; là địch đến tin cậy về đào tạo, ứng dụng nghiên cứu khoa học và sáng tạo đổi mới của các nhà khoa học. học giả hàng đầu trong lĩnh vực CNTT-TT </a:t>
            </a:r>
            <a:r>
              <a:rPr lang="en-US" sz="2000" i="1" dirty="0">
                <a:effectLst/>
                <a:latin typeface="Times New Roman" panose="02020603050405020304" pitchFamily="18" charset="0"/>
                <a:ea typeface="Arial" panose="020B0604020202020204" pitchFamily="34" charset="0"/>
              </a:rPr>
              <a:t>…</a:t>
            </a:r>
          </a:p>
          <a:p>
            <a:pPr algn="just"/>
            <a:r>
              <a:rPr lang="vi-VN" sz="2000" i="1" dirty="0">
                <a:effectLst/>
                <a:latin typeface="Times New Roman" panose="02020603050405020304" pitchFamily="18" charset="0"/>
                <a:ea typeface="Arial" panose="020B0604020202020204" pitchFamily="34" charset="0"/>
              </a:rPr>
              <a:t>địa chỉ tin cậy, hấp dẫn đối với các nhà đầu tư phát triển công nghệ, giới doanh nghiệp trong và ngoài nước” </a:t>
            </a:r>
            <a:r>
              <a:rPr lang="vi-VN" sz="2000" dirty="0">
                <a:effectLst/>
                <a:latin typeface="Times New Roman" panose="02020603050405020304" pitchFamily="18" charset="0"/>
                <a:ea typeface="Arial" panose="020B0604020202020204" pitchFamily="34" charset="0"/>
              </a:rPr>
              <a:t>[H01.1.002].</a:t>
            </a:r>
            <a:endParaRPr lang="en-US" sz="2000" i="1" dirty="0">
              <a:effectLst/>
              <a:latin typeface="Times New Roman" panose="02020603050405020304" pitchFamily="18" charset="0"/>
              <a:ea typeface="Arial" panose="020B0604020202020204" pitchFamily="34" charset="0"/>
            </a:endParaRPr>
          </a:p>
          <a:p>
            <a:pPr algn="ctr"/>
            <a:r>
              <a:rPr lang="vi-VN" sz="2000" dirty="0">
                <a:effectLst/>
                <a:latin typeface="Times New Roman" panose="02020603050405020304" pitchFamily="18" charset="0"/>
                <a:ea typeface="Arial" panose="020B0604020202020204" pitchFamily="34" charset="0"/>
              </a:rPr>
              <a:t>Trong đó, phần lớn các đối tác là các doanh nghiệp và các cơ sở giáo dục trong và ngoài nước với thể mạnh là 2 ngành CNTT và Kinh tế, nổi bật như Công ty tin học Viện máy tính, công ty cổ phần đầu tư ứng dụng công nghệ Việt, công ty TNHH nền tảng kinh tế số Asia, công ty Vietrobot, trường cao đẳng CNTT TP.HCM</a:t>
            </a:r>
            <a:r>
              <a:rPr lang="en-US" sz="2000" dirty="0">
                <a:effectLst/>
                <a:latin typeface="Times New Roman" panose="02020603050405020304" pitchFamily="18" charset="0"/>
                <a:ea typeface="Arial" panose="020B0604020202020204" pitchFamily="34" charset="0"/>
              </a:rPr>
              <a:t>… </a:t>
            </a:r>
            <a:r>
              <a:rPr lang="vi-VN" sz="2000" dirty="0">
                <a:effectLst/>
                <a:latin typeface="Times New Roman" panose="02020603050405020304" pitchFamily="18" charset="0"/>
                <a:ea typeface="Arial" panose="020B0604020202020204" pitchFamily="34" charset="0"/>
              </a:rPr>
              <a:t>[H08.2.001].</a:t>
            </a:r>
            <a:r>
              <a:rPr lang="en-US" sz="2000" dirty="0">
                <a:effectLst/>
                <a:latin typeface="Times New Roman" panose="02020603050405020304" pitchFamily="18" charset="0"/>
                <a:ea typeface="Arial" panose="020B0604020202020204" pitchFamily="34" charset="0"/>
              </a:rPr>
              <a:t>, </a:t>
            </a:r>
            <a:r>
              <a:rPr lang="vi-VN" sz="2000" dirty="0">
                <a:effectLst/>
                <a:latin typeface="Times New Roman" panose="02020603050405020304" pitchFamily="18" charset="0"/>
                <a:ea typeface="Arial" panose="020B0604020202020204" pitchFamily="34" charset="0"/>
              </a:rPr>
              <a:t>Các đối tác này phù hợp với mục tiêu thực hiện các NCKH về lĩnh vực CNTT của Nhà trường giai đoạn 2013 - 2020. </a:t>
            </a:r>
            <a:endParaRPr lang="en-US" sz="2000" i="1" dirty="0">
              <a:latin typeface="Times New Roman" panose="02020603050405020304" pitchFamily="18" charset="0"/>
            </a:endParaRPr>
          </a:p>
          <a:p>
            <a:pPr algn="ctr"/>
            <a:endParaRPr lang="en-US" dirty="0"/>
          </a:p>
        </p:txBody>
      </p:sp>
      <p:sp>
        <p:nvSpPr>
          <p:cNvPr id="5" name="Rectangle 4">
            <a:extLst>
              <a:ext uri="{FF2B5EF4-FFF2-40B4-BE49-F238E27FC236}">
                <a16:creationId xmlns:a16="http://schemas.microsoft.com/office/drawing/2014/main" xmlns="" id="{987A23C8-28F6-5DD7-EC5B-C1D1F3265E85}"/>
              </a:ext>
            </a:extLst>
          </p:cNvPr>
          <p:cNvSpPr/>
          <p:nvPr/>
        </p:nvSpPr>
        <p:spPr>
          <a:xfrm>
            <a:off x="6096000" y="960755"/>
            <a:ext cx="5715000" cy="5203507"/>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000" dirty="0">
                <a:effectLst/>
                <a:latin typeface="Times New Roman" panose="02020603050405020304" pitchFamily="18" charset="0"/>
                <a:ea typeface="Arial" panose="020B0604020202020204" pitchFamily="34" charset="0"/>
              </a:rPr>
              <a:t>Bước qua giai đoạn phát triển 2021 - 2025, Trường Đại học Kinh tế - Kỹ thuật Bình Dương định hướng là trường đại học đa ngành…. [H01.1.01</a:t>
            </a:r>
            <a:r>
              <a:rPr lang="en-US" sz="2000" dirty="0">
                <a:effectLst/>
                <a:latin typeface="Times New Roman" panose="02020603050405020304" pitchFamily="18" charset="0"/>
                <a:ea typeface="Arial" panose="020B0604020202020204" pitchFamily="34" charset="0"/>
              </a:rPr>
              <a:t>1</a:t>
            </a:r>
            <a:r>
              <a:rPr lang="vi-VN" sz="2000" dirty="0">
                <a:effectLst/>
                <a:latin typeface="Times New Roman" panose="02020603050405020304" pitchFamily="18" charset="0"/>
                <a:ea typeface="Arial" panose="020B0604020202020204" pitchFamily="34" charset="0"/>
              </a:rPr>
              <a:t>]. Nhà trường đã tăng cường liên kết với các đối tác là các trường, doanh nghiệp, cơ quan nghiên cứu</a:t>
            </a:r>
            <a:r>
              <a:rPr lang="en-US" sz="2000" dirty="0">
                <a:effectLst/>
                <a:latin typeface="Times New Roman" panose="02020603050405020304" pitchFamily="18" charset="0"/>
                <a:ea typeface="Arial" panose="020B0604020202020204" pitchFamily="34" charset="0"/>
              </a:rPr>
              <a:t>. </a:t>
            </a:r>
            <a:r>
              <a:rPr lang="vi-VN" sz="2000" dirty="0">
                <a:effectLst/>
                <a:latin typeface="Times New Roman" panose="02020603050405020304" pitchFamily="18" charset="0"/>
                <a:ea typeface="Arial" panose="020B0604020202020204" pitchFamily="34" charset="0"/>
              </a:rPr>
              <a:t>Đầu năm 202</a:t>
            </a:r>
            <a:r>
              <a:rPr lang="en-US" sz="2000" dirty="0">
                <a:effectLst/>
                <a:latin typeface="Times New Roman" panose="02020603050405020304" pitchFamily="18" charset="0"/>
                <a:ea typeface="Arial" panose="020B0604020202020204" pitchFamily="34" charset="0"/>
              </a:rPr>
              <a:t>1</a:t>
            </a:r>
            <a:r>
              <a:rPr lang="vi-VN" sz="2000" dirty="0">
                <a:effectLst/>
                <a:latin typeface="Times New Roman" panose="02020603050405020304" pitchFamily="18" charset="0"/>
                <a:ea typeface="Arial" panose="020B0604020202020204" pitchFamily="34" charset="0"/>
              </a:rPr>
              <a:t>, số đối tác của Nhà trường </a:t>
            </a:r>
            <a:r>
              <a:rPr lang="en-US" sz="2000" dirty="0" err="1">
                <a:effectLst/>
                <a:latin typeface="Times New Roman" panose="02020603050405020304" pitchFamily="18" charset="0"/>
                <a:ea typeface="Arial" panose="020B0604020202020204" pitchFamily="34" charset="0"/>
              </a:rPr>
              <a:t>là</a:t>
            </a:r>
            <a:r>
              <a:rPr lang="en-US" sz="2000" dirty="0">
                <a:effectLst/>
                <a:latin typeface="Times New Roman" panose="02020603050405020304" pitchFamily="18" charset="0"/>
                <a:ea typeface="Arial" panose="020B0604020202020204" pitchFamily="34" charset="0"/>
              </a:rPr>
              <a:t> 30</a:t>
            </a:r>
            <a:r>
              <a:rPr lang="vi-VN" sz="2000" dirty="0">
                <a:effectLst/>
                <a:latin typeface="Times New Roman" panose="02020603050405020304" pitchFamily="18" charset="0"/>
                <a:ea typeface="Arial" panose="020B0604020202020204" pitchFamily="34" charset="0"/>
              </a:rPr>
              <a:t>, trong đó có Khách sạn REX, Công ty CP TM DV Du lịch Lê Gia, Cty CP du lịch Công Đoàn, Trường đại học Shinhan của Hàn Quốc và 01 doanh nghiệp quốc tế Benjamin</a:t>
            </a:r>
            <a:r>
              <a:rPr lang="vi-VN" sz="2200" dirty="0">
                <a:effectLst/>
                <a:latin typeface="Times New Roman" panose="02020603050405020304" pitchFamily="18" charset="0"/>
                <a:ea typeface="Arial" panose="020B0604020202020204" pitchFamily="34" charset="0"/>
              </a:rPr>
              <a:t>.</a:t>
            </a:r>
            <a:endParaRPr lang="en-US" sz="2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51779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0"/>
            <a:ext cx="11887200" cy="960755"/>
          </a:xfrm>
        </p:spPr>
        <p:txBody>
          <a:bodyPr>
            <a:normAutofit fontScale="90000"/>
          </a:bodyPr>
          <a:lstStyle/>
          <a:p>
            <a:r>
              <a:rPr lang="en-US" sz="4400" kern="1200" dirty="0">
                <a:solidFill>
                  <a:schemeClr val="dk1"/>
                </a:solidFill>
                <a:effectLst/>
                <a:latin typeface="+mn-lt"/>
                <a:ea typeface="+mn-ea"/>
                <a:cs typeface="+mn-cs"/>
              </a:rPr>
              <a:t/>
            </a:r>
            <a:br>
              <a:rPr lang="en-US" sz="4400" kern="1200" dirty="0">
                <a:solidFill>
                  <a:schemeClr val="dk1"/>
                </a:solidFill>
                <a:effectLst/>
                <a:latin typeface="+mn-lt"/>
                <a:ea typeface="+mn-ea"/>
                <a:cs typeface="+mn-cs"/>
              </a:rPr>
            </a:b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3 </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(20.2).</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00FF"/>
                </a:solidFill>
                <a:effectLst/>
                <a:latin typeface="+mn-lt"/>
                <a:ea typeface="+mn-ea"/>
                <a:cs typeface="+mn-cs"/>
              </a:rPr>
              <a:t>Thúc</a:t>
            </a:r>
            <a:r>
              <a:rPr lang="en-US" sz="2800" b="1" kern="1200" dirty="0">
                <a:solidFill>
                  <a:srgbClr val="0000FF"/>
                </a:solidFill>
                <a:effectLst/>
                <a:latin typeface="+mn-lt"/>
                <a:ea typeface="+mn-ea"/>
                <a:cs typeface="+mn-cs"/>
              </a:rPr>
              <a:t> </a:t>
            </a:r>
            <a:r>
              <a:rPr lang="en-US" sz="2800" b="1" kern="1200" dirty="0" err="1">
                <a:solidFill>
                  <a:srgbClr val="0000FF"/>
                </a:solidFill>
                <a:effectLst/>
                <a:latin typeface="+mn-lt"/>
                <a:ea typeface="+mn-ea"/>
                <a:cs typeface="+mn-cs"/>
              </a:rPr>
              <a:t>đẩy</a:t>
            </a:r>
            <a:r>
              <a:rPr lang="en-US" sz="2800" b="1" kern="1200" dirty="0">
                <a:solidFill>
                  <a:srgbClr val="0000FF"/>
                </a:solidFill>
                <a:effectLst/>
                <a:latin typeface="+mn-lt"/>
                <a:ea typeface="+mn-ea"/>
                <a:cs typeface="+mn-cs"/>
              </a:rPr>
              <a:t> </a:t>
            </a:r>
            <a:r>
              <a:rPr lang="en-US" sz="2700" b="1" dirty="0" err="1">
                <a:solidFill>
                  <a:srgbClr val="FF0000"/>
                </a:solidFill>
                <a:latin typeface="Times New Roman" panose="02020603050405020304" pitchFamily="18" charset="0"/>
                <a:ea typeface="+mn-ea"/>
                <a:cs typeface="Times New Roman" panose="02020603050405020304" pitchFamily="18" charset="0"/>
              </a:rPr>
              <a:t>các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quan</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hệ</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hợp</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tác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và</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0000FF"/>
                </a:solidFill>
                <a:latin typeface="Times New Roman" panose="02020603050405020304" pitchFamily="18" charset="0"/>
                <a:ea typeface="+mn-ea"/>
                <a:cs typeface="Times New Roman" panose="02020603050405020304" pitchFamily="18" charset="0"/>
              </a:rPr>
              <a:t>có</a:t>
            </a:r>
            <a:r>
              <a:rPr lang="en-US" sz="2700" b="1" dirty="0">
                <a:solidFill>
                  <a:srgbClr val="0000FF"/>
                </a:solidFill>
                <a:latin typeface="Times New Roman" panose="02020603050405020304" pitchFamily="18" charset="0"/>
                <a:ea typeface="+mn-ea"/>
                <a:cs typeface="Times New Roman" panose="02020603050405020304" pitchFamily="18" charset="0"/>
              </a:rPr>
              <a:t> </a:t>
            </a:r>
            <a:r>
              <a:rPr lang="en-US" sz="2700" b="1" dirty="0" err="1">
                <a:solidFill>
                  <a:srgbClr val="0000FF"/>
                </a:solidFill>
                <a:latin typeface="Times New Roman" panose="02020603050405020304" pitchFamily="18" charset="0"/>
                <a:ea typeface="+mn-ea"/>
                <a:cs typeface="Times New Roman" panose="02020603050405020304" pitchFamily="18" charset="0"/>
              </a:rPr>
              <a:t>các</a:t>
            </a:r>
            <a:r>
              <a:rPr lang="en-US" sz="2700" b="1" dirty="0">
                <a:solidFill>
                  <a:srgbClr val="0000FF"/>
                </a:solidFill>
                <a:latin typeface="Times New Roman" panose="02020603050405020304" pitchFamily="18" charset="0"/>
                <a:ea typeface="+mn-ea"/>
                <a:cs typeface="Times New Roman" panose="02020603050405020304" pitchFamily="18" charset="0"/>
              </a:rPr>
              <a:t> </a:t>
            </a:r>
            <a:r>
              <a:rPr lang="en-US" sz="2700" b="1" dirty="0" err="1">
                <a:solidFill>
                  <a:srgbClr val="0000FF"/>
                </a:solidFill>
                <a:latin typeface="Times New Roman" panose="02020603050405020304" pitchFamily="18" charset="0"/>
                <a:ea typeface="+mn-ea"/>
                <a:cs typeface="Times New Roman" panose="02020603050405020304" pitchFamily="18" charset="0"/>
              </a:rPr>
              <a:t>hợp</a:t>
            </a:r>
            <a:r>
              <a:rPr lang="en-US" sz="2700" b="1" dirty="0">
                <a:solidFill>
                  <a:srgbClr val="0000FF"/>
                </a:solidFill>
                <a:latin typeface="Times New Roman" panose="02020603050405020304" pitchFamily="18" charset="0"/>
                <a:ea typeface="+mn-ea"/>
                <a:cs typeface="Times New Roman" panose="02020603050405020304" pitchFamily="18" charset="0"/>
              </a:rPr>
              <a:t> </a:t>
            </a:r>
            <a:r>
              <a:rPr lang="en-US" sz="2700" b="1" dirty="0" err="1">
                <a:solidFill>
                  <a:srgbClr val="0000FF"/>
                </a:solidFill>
                <a:latin typeface="Times New Roman" panose="02020603050405020304" pitchFamily="18" charset="0"/>
                <a:ea typeface="+mn-ea"/>
                <a:cs typeface="Times New Roman" panose="02020603050405020304" pitchFamily="18" charset="0"/>
              </a:rPr>
              <a:t>tác</a:t>
            </a:r>
            <a:r>
              <a:rPr lang="en-US" sz="2700" b="1" dirty="0">
                <a:solidFill>
                  <a:srgbClr val="0000FF"/>
                </a:solidFill>
                <a:latin typeface="Times New Roman" panose="02020603050405020304" pitchFamily="18" charset="0"/>
                <a:ea typeface="+mn-ea"/>
                <a:cs typeface="Times New Roman" panose="02020603050405020304" pitchFamily="18" charset="0"/>
              </a:rPr>
              <a:t> NC </a:t>
            </a:r>
            <a:r>
              <a:rPr lang="en-US" sz="2700" b="1" dirty="0" err="1">
                <a:solidFill>
                  <a:srgbClr val="FF0000"/>
                </a:solidFill>
                <a:latin typeface="Times New Roman" panose="02020603050405020304" pitchFamily="18" charset="0"/>
                <a:ea typeface="+mn-ea"/>
                <a:cs typeface="Times New Roman" panose="02020603050405020304" pitchFamily="18" charset="0"/>
              </a:rPr>
              <a:t>theo</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mn-lt"/>
                <a:ea typeface="+mn-ea"/>
                <a:cs typeface="+mn-cs"/>
              </a:rPr>
              <a:t>các</a:t>
            </a:r>
            <a:r>
              <a:rPr lang="en-US" sz="2800" b="1" kern="1200" dirty="0">
                <a:solidFill>
                  <a:srgbClr val="FF0000"/>
                </a:solidFill>
                <a:effectLst/>
                <a:latin typeface="+mn-lt"/>
                <a:ea typeface="+mn-ea"/>
                <a:cs typeface="+mn-cs"/>
              </a:rPr>
              <a:t> </a:t>
            </a:r>
            <a:r>
              <a:rPr lang="en-US" sz="2800" b="1" kern="1200" dirty="0" err="1">
                <a:solidFill>
                  <a:srgbClr val="FF0000"/>
                </a:solidFill>
                <a:effectLst/>
                <a:latin typeface="+mn-lt"/>
                <a:ea typeface="+mn-ea"/>
                <a:cs typeface="+mn-cs"/>
              </a:rPr>
              <a:t>hình</a:t>
            </a:r>
            <a:r>
              <a:rPr lang="en-US" sz="2800" b="1" kern="1200" dirty="0">
                <a:solidFill>
                  <a:srgbClr val="FF0000"/>
                </a:solidFill>
                <a:effectLst/>
                <a:latin typeface="+mn-lt"/>
                <a:ea typeface="+mn-ea"/>
                <a:cs typeface="+mn-cs"/>
              </a:rPr>
              <a:t> </a:t>
            </a:r>
            <a:r>
              <a:rPr lang="en-US" sz="2800" b="1" kern="1200" dirty="0" err="1">
                <a:solidFill>
                  <a:srgbClr val="FF0000"/>
                </a:solidFill>
                <a:effectLst/>
                <a:latin typeface="+mn-lt"/>
                <a:ea typeface="+mn-ea"/>
                <a:cs typeface="+mn-cs"/>
              </a:rPr>
              <a:t>thức</a:t>
            </a:r>
            <a:r>
              <a:rPr lang="en-US" sz="2800" b="1" kern="1200" dirty="0">
                <a:solidFill>
                  <a:srgbClr val="FF0000"/>
                </a:solidFill>
                <a:effectLst/>
                <a:latin typeface="+mn-lt"/>
                <a:ea typeface="+mn-ea"/>
                <a:cs typeface="+mn-cs"/>
              </a:rPr>
              <a:t> </a:t>
            </a:r>
            <a:r>
              <a:rPr lang="en-US" sz="2800" b="1" kern="1200" dirty="0" err="1">
                <a:solidFill>
                  <a:srgbClr val="FF0000"/>
                </a:solidFill>
                <a:effectLst/>
                <a:latin typeface="+mn-lt"/>
                <a:ea typeface="+mn-ea"/>
                <a:cs typeface="+mn-cs"/>
              </a:rPr>
              <a:t>đa</a:t>
            </a:r>
            <a:r>
              <a:rPr lang="en-US" sz="2800" b="1" kern="1200" dirty="0">
                <a:solidFill>
                  <a:srgbClr val="FF0000"/>
                </a:solidFill>
                <a:effectLst/>
                <a:latin typeface="+mn-lt"/>
                <a:ea typeface="+mn-ea"/>
                <a:cs typeface="+mn-cs"/>
              </a:rPr>
              <a:t> </a:t>
            </a:r>
            <a:r>
              <a:rPr lang="en-US" sz="2800" b="1" kern="1200" dirty="0" err="1">
                <a:solidFill>
                  <a:srgbClr val="FF0000"/>
                </a:solidFill>
                <a:effectLst/>
                <a:latin typeface="+mn-lt"/>
                <a:ea typeface="+mn-ea"/>
                <a:cs typeface="+mn-cs"/>
              </a:rPr>
              <a:t>dạng</a:t>
            </a:r>
            <a:r>
              <a:rPr lang="en-US" sz="2800" b="1" kern="1200" dirty="0">
                <a:solidFill>
                  <a:srgbClr val="FF0000"/>
                </a:solidFill>
                <a:effectLst/>
                <a:latin typeface="+mn-lt"/>
                <a:ea typeface="+mn-ea"/>
                <a:cs typeface="+mn-cs"/>
              </a:rPr>
              <a:t>, </a:t>
            </a:r>
            <a:r>
              <a:rPr lang="en-US" sz="2800" b="1" kern="1200" dirty="0" err="1">
                <a:solidFill>
                  <a:srgbClr val="FF0000"/>
                </a:solidFill>
                <a:effectLst/>
                <a:latin typeface="+mn-lt"/>
                <a:ea typeface="+mn-ea"/>
                <a:cs typeface="+mn-cs"/>
              </a:rPr>
              <a:t>cách</a:t>
            </a:r>
            <a:r>
              <a:rPr lang="en-US" sz="2800" b="1" kern="1200" dirty="0">
                <a:solidFill>
                  <a:srgbClr val="FF0000"/>
                </a:solidFill>
                <a:effectLst/>
                <a:latin typeface="+mn-lt"/>
                <a:ea typeface="+mn-ea"/>
                <a:cs typeface="+mn-cs"/>
              </a:rPr>
              <a:t> </a:t>
            </a:r>
            <a:r>
              <a:rPr lang="en-US" sz="2800" b="1" kern="1200" dirty="0" err="1">
                <a:solidFill>
                  <a:srgbClr val="FF0000"/>
                </a:solidFill>
                <a:effectLst/>
                <a:latin typeface="+mn-lt"/>
                <a:ea typeface="+mn-ea"/>
                <a:cs typeface="+mn-cs"/>
              </a:rPr>
              <a:t>thức</a:t>
            </a:r>
            <a:r>
              <a:rPr lang="en-US" sz="2800" b="1" kern="1200" dirty="0">
                <a:solidFill>
                  <a:srgbClr val="FF0000"/>
                </a:solidFill>
                <a:effectLst/>
                <a:latin typeface="+mn-lt"/>
                <a:ea typeface="+mn-ea"/>
                <a:cs typeface="+mn-cs"/>
              </a:rPr>
              <a:t> </a:t>
            </a:r>
            <a:r>
              <a:rPr lang="en-US" sz="2800" b="1" kern="1200" dirty="0" err="1">
                <a:solidFill>
                  <a:srgbClr val="FF0000"/>
                </a:solidFill>
                <a:effectLst/>
                <a:latin typeface="+mn-lt"/>
                <a:ea typeface="+mn-ea"/>
                <a:cs typeface="+mn-cs"/>
              </a:rPr>
              <a:t>phù</a:t>
            </a:r>
            <a:r>
              <a:rPr lang="en-US" sz="2800" b="1" kern="1200" dirty="0">
                <a:solidFill>
                  <a:srgbClr val="FF0000"/>
                </a:solidFill>
                <a:effectLst/>
                <a:latin typeface="+mn-lt"/>
                <a:ea typeface="+mn-ea"/>
                <a:cs typeface="+mn-cs"/>
              </a:rPr>
              <a:t> </a:t>
            </a:r>
            <a:r>
              <a:rPr lang="en-US" sz="2800" b="1" kern="1200" dirty="0" err="1">
                <a:solidFill>
                  <a:srgbClr val="FF0000"/>
                </a:solidFill>
                <a:effectLst/>
                <a:latin typeface="+mn-lt"/>
                <a:ea typeface="+mn-ea"/>
                <a:cs typeface="+mn-cs"/>
              </a:rPr>
              <a:t>hợp</a:t>
            </a:r>
            <a:r>
              <a:rPr lang="en-US" sz="2800" kern="1200" dirty="0">
                <a:solidFill>
                  <a:schemeClr val="dk1"/>
                </a:solidFill>
                <a:effectLst/>
                <a:latin typeface="+mn-lt"/>
                <a:ea typeface="+mn-ea"/>
                <a:cs typeface="+mn-cs"/>
              </a:rPr>
              <a:t>.</a:t>
            </a:r>
            <a:br>
              <a:rPr lang="en-US" sz="2800" kern="1200" dirty="0">
                <a:solidFill>
                  <a:schemeClr val="dk1"/>
                </a:solidFill>
                <a:effectLst/>
                <a:latin typeface="+mn-lt"/>
                <a:ea typeface="+mn-ea"/>
                <a:cs typeface="+mn-cs"/>
              </a:rPr>
            </a:br>
            <a:endParaRPr lang="en-US" dirty="0"/>
          </a:p>
        </p:txBody>
      </p:sp>
      <p:sp>
        <p:nvSpPr>
          <p:cNvPr id="4" name="Rectangle 3">
            <a:extLst>
              <a:ext uri="{FF2B5EF4-FFF2-40B4-BE49-F238E27FC236}">
                <a16:creationId xmlns:a16="http://schemas.microsoft.com/office/drawing/2014/main" xmlns="" id="{416AE52D-C40B-7B70-7563-9381A902FF8E}"/>
              </a:ext>
            </a:extLst>
          </p:cNvPr>
          <p:cNvSpPr/>
          <p:nvPr/>
        </p:nvSpPr>
        <p:spPr>
          <a:xfrm>
            <a:off x="457200" y="960755"/>
            <a:ext cx="3228392" cy="3891163"/>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dirty="0">
                <a:effectLst/>
                <a:latin typeface="Times New Roman" panose="02020603050405020304" pitchFamily="18" charset="0"/>
                <a:ea typeface="Arial" panose="020B0604020202020204" pitchFamily="34" charset="0"/>
              </a:rPr>
              <a:t>Nhà trường đã sử dụng các biện pháp như: đầu tư tổ chức hội thảo, hỗ trợ một phần hoặc toàn phần chi phí cho giáo viên/sinh viên tham dự các hội thảo/tập huấn/tọa đàm, hỗ trợ kinh phí sinh viên/giáo viên nghiên cứu khoa học, hỗ trợ chi phí tham dự các cuộc thi, … [H20.2.003].</a:t>
            </a:r>
            <a:endParaRPr lang="en-US" sz="2000" dirty="0"/>
          </a:p>
        </p:txBody>
      </p:sp>
      <p:sp>
        <p:nvSpPr>
          <p:cNvPr id="5" name="Rectangle 4">
            <a:extLst>
              <a:ext uri="{FF2B5EF4-FFF2-40B4-BE49-F238E27FC236}">
                <a16:creationId xmlns:a16="http://schemas.microsoft.com/office/drawing/2014/main" xmlns="" id="{2DA9C655-3839-D8F8-7C85-767B7AC655CD}"/>
              </a:ext>
            </a:extLst>
          </p:cNvPr>
          <p:cNvSpPr/>
          <p:nvPr/>
        </p:nvSpPr>
        <p:spPr>
          <a:xfrm>
            <a:off x="3990392" y="960756"/>
            <a:ext cx="7637728" cy="3807188"/>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000" dirty="0">
                <a:effectLst/>
                <a:latin typeface="Times New Roman" panose="02020603050405020304" pitchFamily="18" charset="0"/>
                <a:ea typeface="Arial" panose="020B0604020202020204" pitchFamily="34" charset="0"/>
              </a:rPr>
              <a:t>Để xây dựng, phát triển các mối quan hệ hợp tác và đối tác, Nhà trường đã dành sự quan tâm đầu tư các nguồn nhân lực, hỗ trợ kinh phí thực hiện cho công tác này. Cụ thể, Nhà trường đã có các chính sách động viên và hỗ trợ các cán bộ giáo viên và học sinh đi học tập ở nước ngoài, được quy định trong </a:t>
            </a:r>
            <a:r>
              <a:rPr lang="en-US" sz="2000" dirty="0" err="1">
                <a:effectLst/>
                <a:latin typeface="Times New Roman" panose="02020603050405020304" pitchFamily="18" charset="0"/>
                <a:ea typeface="Arial" panose="020B0604020202020204" pitchFamily="34" charset="0"/>
              </a:rPr>
              <a:t>Quy</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định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về</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việc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hỗ</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trợ</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các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đề</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tài</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chương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trình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dự</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án</a:t>
            </a:r>
            <a:r>
              <a:rPr lang="en-US" sz="2000" dirty="0">
                <a:effectLst/>
                <a:latin typeface="Times New Roman" panose="02020603050405020304" pitchFamily="18" charset="0"/>
                <a:ea typeface="Arial" panose="020B0604020202020204" pitchFamily="34" charset="0"/>
              </a:rPr>
              <a:t> khoa </a:t>
            </a:r>
            <a:r>
              <a:rPr lang="en-US" sz="2000" dirty="0" err="1">
                <a:effectLst/>
                <a:latin typeface="Times New Roman" panose="02020603050405020304" pitchFamily="18" charset="0"/>
                <a:ea typeface="Arial" panose="020B0604020202020204" pitchFamily="34" charset="0"/>
              </a:rPr>
              <a:t>học</a:t>
            </a:r>
            <a:r>
              <a:rPr lang="vi-VN" sz="2000" dirty="0">
                <a:effectLst/>
                <a:latin typeface="Times New Roman" panose="02020603050405020304" pitchFamily="18" charset="0"/>
                <a:ea typeface="Arial" panose="020B0604020202020204" pitchFamily="34" charset="0"/>
              </a:rPr>
              <a:t> [H1</a:t>
            </a:r>
            <a:r>
              <a:rPr lang="en-US" sz="2000" dirty="0">
                <a:effectLst/>
                <a:latin typeface="Times New Roman" panose="02020603050405020304" pitchFamily="18" charset="0"/>
                <a:ea typeface="Arial" panose="020B0604020202020204" pitchFamily="34" charset="0"/>
              </a:rPr>
              <a:t>9</a:t>
            </a:r>
            <a:r>
              <a:rPr lang="vi-VN" sz="2000" dirty="0">
                <a:effectLst/>
                <a:latin typeface="Times New Roman" panose="02020603050405020304" pitchFamily="18" charset="0"/>
                <a:ea typeface="Arial" panose="020B0604020202020204" pitchFamily="34" charset="0"/>
              </a:rPr>
              <a:t>.1.00</a:t>
            </a:r>
            <a:r>
              <a:rPr lang="en-US" sz="2000" dirty="0">
                <a:effectLst/>
                <a:latin typeface="Times New Roman" panose="02020603050405020304" pitchFamily="18" charset="0"/>
                <a:ea typeface="Arial" panose="020B0604020202020204" pitchFamily="34" charset="0"/>
              </a:rPr>
              <a:t>3</a:t>
            </a:r>
            <a:r>
              <a:rPr lang="vi-VN" sz="2000" dirty="0">
                <a:effectLst/>
                <a:latin typeface="Times New Roman" panose="02020603050405020304" pitchFamily="18" charset="0"/>
                <a:ea typeface="Arial" panose="020B0604020202020204" pitchFamily="34" charset="0"/>
              </a:rPr>
              <a:t>]. Bên cạnh đó, Nhà trường cũng có các chính sách hỗ trợ sinh viên đi thực tập, tham quan ở các doanh nghiệp và cơ sở giáo dục có ký kết MOA/MOU về hợp tác [H08.2.001].</a:t>
            </a:r>
            <a:endParaRPr lang="en-US" sz="2000" dirty="0">
              <a:effectLst/>
              <a:latin typeface="Arial" panose="020B0604020202020204" pitchFamily="34" charset="0"/>
              <a:ea typeface="Arial" panose="020B0604020202020204" pitchFamily="34" charset="0"/>
            </a:endParaRPr>
          </a:p>
        </p:txBody>
      </p:sp>
      <p:sp>
        <p:nvSpPr>
          <p:cNvPr id="8" name="Rectangle 7">
            <a:extLst>
              <a:ext uri="{FF2B5EF4-FFF2-40B4-BE49-F238E27FC236}">
                <a16:creationId xmlns:a16="http://schemas.microsoft.com/office/drawing/2014/main" xmlns="" id="{07CCF75B-44BB-D8B7-59AE-F39914681313}"/>
              </a:ext>
            </a:extLst>
          </p:cNvPr>
          <p:cNvSpPr/>
          <p:nvPr/>
        </p:nvSpPr>
        <p:spPr>
          <a:xfrm>
            <a:off x="312421" y="5001208"/>
            <a:ext cx="7637728" cy="1670181"/>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dirty="0">
                <a:effectLst/>
                <a:latin typeface="Times New Roman" panose="02020603050405020304" pitchFamily="18" charset="0"/>
                <a:ea typeface="Arial" panose="020B0604020202020204" pitchFamily="34" charset="0"/>
              </a:rPr>
              <a:t>Nhà trường cũng có nhiều hoạt động được triển khai như đồng tổ chức được </a:t>
            </a:r>
            <a:r>
              <a:rPr lang="vi-VN" sz="2000" dirty="0">
                <a:solidFill>
                  <a:srgbClr val="FF0000"/>
                </a:solidFill>
                <a:effectLst/>
                <a:latin typeface="Times New Roman" panose="02020603050405020304" pitchFamily="18" charset="0"/>
                <a:ea typeface="Arial" panose="020B0604020202020204" pitchFamily="34" charset="0"/>
              </a:rPr>
              <a:t>04 hội thảo với các đối </a:t>
            </a:r>
            <a:r>
              <a:rPr lang="vi-VN" sz="2000" dirty="0">
                <a:effectLst/>
                <a:latin typeface="Times New Roman" panose="02020603050405020304" pitchFamily="18" charset="0"/>
                <a:ea typeface="Arial" panose="020B0604020202020204" pitchFamily="34" charset="0"/>
              </a:rPr>
              <a:t>tác [H23.1.003], đồng thời cử và </a:t>
            </a:r>
            <a:r>
              <a:rPr lang="vi-VN" sz="2000" dirty="0">
                <a:solidFill>
                  <a:srgbClr val="0000FF"/>
                </a:solidFill>
                <a:effectLst/>
                <a:latin typeface="Times New Roman" panose="02020603050405020304" pitchFamily="18" charset="0"/>
                <a:ea typeface="Arial" panose="020B0604020202020204" pitchFamily="34" charset="0"/>
              </a:rPr>
              <a:t>hỗ trợ </a:t>
            </a:r>
            <a:r>
              <a:rPr lang="vi-VN" sz="2000" dirty="0">
                <a:effectLst/>
                <a:latin typeface="Times New Roman" panose="02020603050405020304" pitchFamily="18" charset="0"/>
                <a:ea typeface="Arial" panose="020B0604020202020204" pitchFamily="34" charset="0"/>
              </a:rPr>
              <a:t>kinh phí cho các giảng viên/sinh viên đi tham dự các hội thảo khoa học trong và ngoài nước [H20.2.003]. </a:t>
            </a:r>
            <a:endParaRPr lang="en-US" sz="2000" dirty="0"/>
          </a:p>
        </p:txBody>
      </p:sp>
      <p:sp>
        <p:nvSpPr>
          <p:cNvPr id="3" name="Rectangle 2">
            <a:extLst>
              <a:ext uri="{FF2B5EF4-FFF2-40B4-BE49-F238E27FC236}">
                <a16:creationId xmlns:a16="http://schemas.microsoft.com/office/drawing/2014/main" xmlns="" id="{59F9F143-9EC6-A505-852F-82AEAB8B5A1D}"/>
              </a:ext>
            </a:extLst>
          </p:cNvPr>
          <p:cNvSpPr/>
          <p:nvPr/>
        </p:nvSpPr>
        <p:spPr>
          <a:xfrm>
            <a:off x="9022702" y="5206482"/>
            <a:ext cx="2425959" cy="110101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dirty="0" err="1">
                <a:solidFill>
                  <a:srgbClr val="FF0000"/>
                </a:solidFill>
              </a:rPr>
              <a:t>Chuyển</a:t>
            </a:r>
            <a:r>
              <a:rPr lang="en-US" sz="2000" dirty="0">
                <a:solidFill>
                  <a:srgbClr val="FF0000"/>
                </a:solidFill>
              </a:rPr>
              <a:t> </a:t>
            </a:r>
            <a:r>
              <a:rPr lang="en-US" sz="2000" dirty="0" err="1">
                <a:solidFill>
                  <a:srgbClr val="FF0000"/>
                </a:solidFill>
              </a:rPr>
              <a:t>móc</a:t>
            </a:r>
            <a:r>
              <a:rPr lang="en-US" sz="2000" dirty="0">
                <a:solidFill>
                  <a:srgbClr val="FF0000"/>
                </a:solidFill>
              </a:rPr>
              <a:t> </a:t>
            </a:r>
            <a:r>
              <a:rPr lang="en-US" sz="2000" dirty="0" err="1">
                <a:solidFill>
                  <a:srgbClr val="FF0000"/>
                </a:solidFill>
              </a:rPr>
              <a:t>chuẩn</a:t>
            </a:r>
            <a:r>
              <a:rPr lang="en-US" sz="2000" dirty="0">
                <a:solidFill>
                  <a:srgbClr val="FF0000"/>
                </a:solidFill>
              </a:rPr>
              <a:t> </a:t>
            </a:r>
            <a:r>
              <a:rPr lang="en-US" sz="2000" dirty="0" err="1">
                <a:solidFill>
                  <a:srgbClr val="FF0000"/>
                </a:solidFill>
              </a:rPr>
              <a:t>sau</a:t>
            </a:r>
            <a:r>
              <a:rPr lang="en-US" sz="2000" dirty="0">
                <a:solidFill>
                  <a:srgbClr val="FF0000"/>
                </a:solidFill>
              </a:rPr>
              <a:t> (, </a:t>
            </a:r>
            <a:r>
              <a:rPr lang="en-US" sz="2000" dirty="0">
                <a:solidFill>
                  <a:srgbClr val="0000FF"/>
                </a:solidFill>
              </a:rPr>
              <a:t>4</a:t>
            </a:r>
            <a:r>
              <a:rPr lang="en-US" sz="2000" dirty="0">
                <a:solidFill>
                  <a:srgbClr val="FF0000"/>
                </a:solidFill>
              </a:rPr>
              <a:t>   6)</a:t>
            </a:r>
          </a:p>
        </p:txBody>
      </p:sp>
      <p:cxnSp>
        <p:nvCxnSpPr>
          <p:cNvPr id="7" name="Straight Arrow Connector 6">
            <a:extLst>
              <a:ext uri="{FF2B5EF4-FFF2-40B4-BE49-F238E27FC236}">
                <a16:creationId xmlns:a16="http://schemas.microsoft.com/office/drawing/2014/main" xmlns="" id="{DDE16E86-D311-CBB6-00ED-65DB10803AED}"/>
              </a:ext>
            </a:extLst>
          </p:cNvPr>
          <p:cNvCxnSpPr/>
          <p:nvPr/>
        </p:nvCxnSpPr>
        <p:spPr>
          <a:xfrm>
            <a:off x="8098971" y="5756988"/>
            <a:ext cx="755780"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91114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8"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2B5C30-9B6E-917D-7797-44038CCFC66C}"/>
              </a:ext>
            </a:extLst>
          </p:cNvPr>
          <p:cNvSpPr>
            <a:spLocks noGrp="1"/>
          </p:cNvSpPr>
          <p:nvPr>
            <p:ph type="title"/>
          </p:nvPr>
        </p:nvSpPr>
        <p:spPr>
          <a:xfrm>
            <a:off x="838200" y="365126"/>
            <a:ext cx="10515600" cy="751642"/>
          </a:xfrm>
        </p:spPr>
        <p:txBody>
          <a:bodyPr>
            <a:normAutofit fontScale="90000"/>
          </a:bodyPr>
          <a:lstStyle/>
          <a:p>
            <a:r>
              <a:rPr lang="en-US" sz="5400" b="1" dirty="0" err="1">
                <a:solidFill>
                  <a:srgbClr val="FF0000"/>
                </a:solidFill>
                <a:latin typeface="Times New Roman" panose="02020603050405020304" pitchFamily="18" charset="0"/>
                <a:cs typeface="Times New Roman" panose="02020603050405020304" pitchFamily="18" charset="0"/>
              </a:rPr>
              <a:t>Vị</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trí</a:t>
            </a:r>
            <a:r>
              <a:rPr lang="en-US" sz="5400" b="1" dirty="0">
                <a:solidFill>
                  <a:srgbClr val="FF0000"/>
                </a:solidFill>
                <a:latin typeface="Times New Roman" panose="02020603050405020304" pitchFamily="18" charset="0"/>
                <a:cs typeface="Times New Roman" panose="02020603050405020304" pitchFamily="18" charset="0"/>
              </a:rPr>
              <a:t>  TC 20</a:t>
            </a:r>
          </a:p>
        </p:txBody>
      </p:sp>
      <p:graphicFrame>
        <p:nvGraphicFramePr>
          <p:cNvPr id="4" name="Content Placeholder 3">
            <a:extLst>
              <a:ext uri="{FF2B5EF4-FFF2-40B4-BE49-F238E27FC236}">
                <a16:creationId xmlns:a16="http://schemas.microsoft.com/office/drawing/2014/main" xmlns="" id="{C1312DD1-98F2-0771-6741-2E20DEB4100F}"/>
              </a:ext>
            </a:extLst>
          </p:cNvPr>
          <p:cNvGraphicFramePr>
            <a:graphicFrameLocks noGrp="1"/>
          </p:cNvGraphicFramePr>
          <p:nvPr>
            <p:ph idx="1"/>
            <p:extLst>
              <p:ext uri="{D42A27DB-BD31-4B8C-83A1-F6EECF244321}">
                <p14:modId xmlns:p14="http://schemas.microsoft.com/office/powerpoint/2010/main" val="1563932476"/>
              </p:ext>
            </p:extLst>
          </p:nvPr>
        </p:nvGraphicFramePr>
        <p:xfrm>
          <a:off x="194871" y="1266667"/>
          <a:ext cx="11997129" cy="5613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Bent-Up 5">
            <a:extLst>
              <a:ext uri="{FF2B5EF4-FFF2-40B4-BE49-F238E27FC236}">
                <a16:creationId xmlns:a16="http://schemas.microsoft.com/office/drawing/2014/main" xmlns="" id="{955A2B80-26C9-FFEA-162E-A451ACD3B92A}"/>
              </a:ext>
            </a:extLst>
          </p:cNvPr>
          <p:cNvSpPr/>
          <p:nvPr/>
        </p:nvSpPr>
        <p:spPr>
          <a:xfrm rot="5400000">
            <a:off x="2578424" y="5626059"/>
            <a:ext cx="810689" cy="92294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165644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414279" y="177282"/>
            <a:ext cx="11625321"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4</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(20.2).</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Đầu</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tư</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thích</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hợp</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cho</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việc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xây</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dựng</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phát</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triển</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các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mối</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quan</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hệ</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hợp</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tác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và</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các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đối</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tác</a:t>
            </a:r>
            <a:endParaRPr lang="en-US" sz="2700" b="1" dirty="0">
              <a:solidFill>
                <a:srgbClr val="FF0000"/>
              </a:solidFill>
              <a:latin typeface="Times New Roman" panose="02020603050405020304" pitchFamily="18"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A8BCB44E-800F-E95C-98E0-0DED00B42FE5}"/>
              </a:ext>
            </a:extLst>
          </p:cNvPr>
          <p:cNvSpPr/>
          <p:nvPr/>
        </p:nvSpPr>
        <p:spPr>
          <a:xfrm>
            <a:off x="414279" y="1301471"/>
            <a:ext cx="7536024" cy="4255057"/>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vi-VN" sz="2400" dirty="0">
                <a:effectLst/>
                <a:latin typeface="Times New Roman" panose="02020603050405020304" pitchFamily="18" charset="0"/>
                <a:ea typeface="Arial" panose="020B0604020202020204" pitchFamily="34" charset="0"/>
              </a:rPr>
              <a:t>Để xây dựng, phát triển các mối quan hệ hợp tác và đối tác</a:t>
            </a:r>
            <a:r>
              <a:rPr lang="en-US" sz="2400" dirty="0">
                <a:effectLst/>
                <a:latin typeface="Times New Roman" panose="02020603050405020304" pitchFamily="18" charset="0"/>
                <a:ea typeface="Arial" panose="020B0604020202020204" pitchFamily="34" charset="0"/>
              </a:rPr>
              <a:t> </a:t>
            </a:r>
            <a:r>
              <a:rPr lang="vi-VN" sz="2400" dirty="0">
                <a:effectLst/>
                <a:latin typeface="Times New Roman" panose="02020603050405020304" pitchFamily="18" charset="0"/>
                <a:ea typeface="Arial" panose="020B0604020202020204" pitchFamily="34" charset="0"/>
              </a:rPr>
              <a:t>Nhà trường đã dành sự quan tâm đầu tư các nguồn nhân lực, hỗ trợ kinh phí thực hiện cho công tác này. Cụ thể, Nhà trường đã có các chính sách động viên và hỗ trợ các cán bộ giáo viên và học sinh đi học tập ở nước ngoài, được quy định trong </a:t>
            </a:r>
            <a:r>
              <a:rPr lang="en-US" sz="2400" dirty="0" err="1">
                <a:effectLst/>
                <a:latin typeface="Times New Roman" panose="02020603050405020304" pitchFamily="18" charset="0"/>
                <a:ea typeface="Arial" panose="020B0604020202020204" pitchFamily="34" charset="0"/>
              </a:rPr>
              <a:t>Quy</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định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về</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việc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hỗ</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trợ</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đề</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tài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chương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trình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dự</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án</a:t>
            </a:r>
            <a:r>
              <a:rPr lang="en-US" sz="2400" dirty="0">
                <a:effectLst/>
                <a:latin typeface="Times New Roman" panose="02020603050405020304" pitchFamily="18" charset="0"/>
                <a:ea typeface="Arial" panose="020B0604020202020204" pitchFamily="34" charset="0"/>
              </a:rPr>
              <a:t> khoa </a:t>
            </a:r>
            <a:r>
              <a:rPr lang="en-US" sz="2400" dirty="0" err="1">
                <a:effectLst/>
                <a:latin typeface="Times New Roman" panose="02020603050405020304" pitchFamily="18" charset="0"/>
                <a:ea typeface="Arial" panose="020B0604020202020204" pitchFamily="34" charset="0"/>
              </a:rPr>
              <a:t>học</a:t>
            </a:r>
            <a:r>
              <a:rPr lang="vi-VN" sz="2400" dirty="0">
                <a:effectLst/>
                <a:latin typeface="Times New Roman" panose="02020603050405020304" pitchFamily="18" charset="0"/>
                <a:ea typeface="Arial" panose="020B0604020202020204" pitchFamily="34" charset="0"/>
              </a:rPr>
              <a:t> [H1</a:t>
            </a:r>
            <a:r>
              <a:rPr lang="en-US" sz="2400" dirty="0">
                <a:effectLst/>
                <a:latin typeface="Times New Roman" panose="02020603050405020304" pitchFamily="18" charset="0"/>
                <a:ea typeface="Arial" panose="020B0604020202020204" pitchFamily="34" charset="0"/>
              </a:rPr>
              <a:t>9</a:t>
            </a:r>
            <a:r>
              <a:rPr lang="vi-VN" sz="2400" dirty="0">
                <a:effectLst/>
                <a:latin typeface="Times New Roman" panose="02020603050405020304" pitchFamily="18" charset="0"/>
                <a:ea typeface="Arial" panose="020B0604020202020204" pitchFamily="34" charset="0"/>
              </a:rPr>
              <a:t>.1.00</a:t>
            </a:r>
            <a:r>
              <a:rPr lang="en-US" sz="2400" dirty="0">
                <a:effectLst/>
                <a:latin typeface="Times New Roman" panose="02020603050405020304" pitchFamily="18" charset="0"/>
                <a:ea typeface="Arial" panose="020B0604020202020204" pitchFamily="34" charset="0"/>
              </a:rPr>
              <a:t>3</a:t>
            </a:r>
            <a:r>
              <a:rPr lang="vi-VN" sz="2400" dirty="0">
                <a:effectLst/>
                <a:latin typeface="Times New Roman" panose="02020603050405020304" pitchFamily="18" charset="0"/>
                <a:ea typeface="Arial" panose="020B0604020202020204" pitchFamily="34" charset="0"/>
              </a:rPr>
              <a:t>]. Bên cạnh đó, Nhà trường cũng có các chính sách hỗ trợ sinh viên đi thực tập, tham quan ở các doanh nghiệp và cơ sở giáo dục có ký kết MOA/MOU về hợp tác [H08.2.001].</a:t>
            </a:r>
            <a:endParaRPr lang="en-US" sz="2400" dirty="0">
              <a:effectLst/>
              <a:latin typeface="Arial" panose="020B0604020202020204" pitchFamily="34" charset="0"/>
              <a:ea typeface="Arial" panose="020B0604020202020204" pitchFamily="34" charset="0"/>
            </a:endParaRPr>
          </a:p>
        </p:txBody>
      </p:sp>
      <p:sp>
        <p:nvSpPr>
          <p:cNvPr id="5" name="Rectangle 4">
            <a:extLst>
              <a:ext uri="{FF2B5EF4-FFF2-40B4-BE49-F238E27FC236}">
                <a16:creationId xmlns:a16="http://schemas.microsoft.com/office/drawing/2014/main" xmlns="" id="{2D0FE380-CF31-9632-0E33-F5484FC63471}"/>
              </a:ext>
            </a:extLst>
          </p:cNvPr>
          <p:cNvSpPr/>
          <p:nvPr/>
        </p:nvSpPr>
        <p:spPr>
          <a:xfrm>
            <a:off x="8394441" y="1301471"/>
            <a:ext cx="3383280" cy="4147607"/>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effectLst/>
                <a:latin typeface="Times New Roman" panose="02020603050405020304" pitchFamily="18" charset="0"/>
                <a:ea typeface="Arial" panose="020B0604020202020204" pitchFamily="34" charset="0"/>
              </a:rPr>
              <a:t>Trong giai đoạn 2013 - 2020, Nhà trường đã chi 57.196.000 VND cho chi phí tham gia và tổ chức hội nghị, hội thảo cho các CBGV [H20.2.003]; tiếp đón </a:t>
            </a:r>
            <a:r>
              <a:rPr lang="en-US" sz="2400" dirty="0">
                <a:effectLst/>
                <a:latin typeface="Times New Roman" panose="02020603050405020304" pitchFamily="18" charset="0"/>
                <a:ea typeface="Arial" panose="020B0604020202020204" pitchFamily="34" charset="0"/>
              </a:rPr>
              <a:t>17</a:t>
            </a:r>
            <a:r>
              <a:rPr lang="vi-VN" sz="2400" dirty="0">
                <a:effectLst/>
                <a:latin typeface="Times New Roman" panose="02020603050405020304" pitchFamily="18" charset="0"/>
                <a:ea typeface="Arial" panose="020B0604020202020204" pitchFamily="34" charset="0"/>
              </a:rPr>
              <a:t> đoàn vào [H20.2.005], </a:t>
            </a:r>
            <a:endParaRPr lang="en-US" sz="2400" dirty="0"/>
          </a:p>
        </p:txBody>
      </p:sp>
    </p:spTree>
    <p:extLst>
      <p:ext uri="{BB962C8B-B14F-4D97-AF65-F5344CB8AC3E}">
        <p14:creationId xmlns:p14="http://schemas.microsoft.com/office/powerpoint/2010/main" val="316178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0"/>
            <a:ext cx="11887200"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5</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(20.2).</a:t>
            </a:r>
            <a:r>
              <a:rPr lang="en-US" sz="32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Thúc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đẩy</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các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quan</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hệ</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hợp</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tác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và</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có</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các</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hợp</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tác</a:t>
            </a:r>
            <a:r>
              <a:rPr lang="en-US" sz="2700" b="1" dirty="0">
                <a:solidFill>
                  <a:srgbClr val="FF0000"/>
                </a:solidFill>
                <a:latin typeface="Times New Roman" panose="02020603050405020304" pitchFamily="18" charset="0"/>
                <a:ea typeface="+mn-ea"/>
                <a:cs typeface="Times New Roman" panose="02020603050405020304" pitchFamily="18" charset="0"/>
              </a:rPr>
              <a:t> NC </a:t>
            </a:r>
            <a:r>
              <a:rPr lang="en-US" sz="2700" b="1" dirty="0" err="1">
                <a:solidFill>
                  <a:srgbClr val="FF0000"/>
                </a:solidFill>
                <a:latin typeface="Times New Roman" panose="02020603050405020304" pitchFamily="18" charset="0"/>
                <a:ea typeface="+mn-ea"/>
                <a:cs typeface="Times New Roman" panose="02020603050405020304" pitchFamily="18" charset="0"/>
              </a:rPr>
              <a:t>đem</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lại</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hiệu</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quả</a:t>
            </a:r>
            <a:r>
              <a:rPr lang="en-US" sz="2700" b="1" dirty="0">
                <a:solidFill>
                  <a:srgbClr val="FF0000"/>
                </a:solidFill>
                <a:latin typeface="Times New Roman" panose="02020603050405020304" pitchFamily="18" charset="0"/>
                <a:ea typeface="+mn-ea"/>
                <a:cs typeface="Times New Roman" panose="02020603050405020304" pitchFamily="18" charset="0"/>
              </a:rPr>
              <a:t> </a:t>
            </a:r>
            <a:r>
              <a:rPr lang="en-US" sz="2700" b="1" dirty="0" err="1">
                <a:solidFill>
                  <a:srgbClr val="FF0000"/>
                </a:solidFill>
                <a:latin typeface="Times New Roman" panose="02020603050405020304" pitchFamily="18" charset="0"/>
                <a:ea typeface="+mn-ea"/>
                <a:cs typeface="Times New Roman" panose="02020603050405020304" pitchFamily="18" charset="0"/>
              </a:rPr>
              <a:t>về</a:t>
            </a:r>
            <a:r>
              <a:rPr lang="en-US" sz="2700" b="1" dirty="0">
                <a:solidFill>
                  <a:srgbClr val="FF0000"/>
                </a:solidFill>
                <a:latin typeface="Times New Roman" panose="02020603050405020304" pitchFamily="18" charset="0"/>
                <a:ea typeface="+mn-ea"/>
                <a:cs typeface="Times New Roman" panose="02020603050405020304" pitchFamily="18" charset="0"/>
              </a:rPr>
              <a:t> NCKH</a:t>
            </a:r>
          </a:p>
        </p:txBody>
      </p:sp>
      <p:sp>
        <p:nvSpPr>
          <p:cNvPr id="4" name="Rectangle 3">
            <a:extLst>
              <a:ext uri="{FF2B5EF4-FFF2-40B4-BE49-F238E27FC236}">
                <a16:creationId xmlns:a16="http://schemas.microsoft.com/office/drawing/2014/main" xmlns="" id="{9C5DD5AB-8C1C-367C-7200-A8CD089D28E0}"/>
              </a:ext>
            </a:extLst>
          </p:cNvPr>
          <p:cNvSpPr/>
          <p:nvPr/>
        </p:nvSpPr>
        <p:spPr>
          <a:xfrm>
            <a:off x="205740" y="960755"/>
            <a:ext cx="4724400" cy="4068444"/>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2000" dirty="0">
              <a:effectLst/>
              <a:latin typeface="Times New Roman" panose="02020603050405020304" pitchFamily="18" charset="0"/>
              <a:ea typeface="Arial" panose="020B0604020202020204" pitchFamily="34" charset="0"/>
            </a:endParaRPr>
          </a:p>
          <a:p>
            <a:pPr algn="just"/>
            <a:r>
              <a:rPr lang="vi-VN" sz="2000" dirty="0">
                <a:effectLst/>
                <a:latin typeface="Times New Roman" panose="02020603050405020304" pitchFamily="18" charset="0"/>
                <a:ea typeface="Arial" panose="020B0604020202020204" pitchFamily="34" charset="0"/>
              </a:rPr>
              <a:t>Trường có thiết lập các kênh liên lạc, giữ và mở rộng các mối quan hệ với các trường đại học, tổ chức, doanh nghiệp trong và ngoài nước theo nhiều hình thức như điện đàm, email, trao đổi trực tuyến [H20.2.006], thư/thiệp chúc mừng vào các dịp quan trọng, chuyển giao công nghệ cho các doanh nghiệp trên hình thức cho/tặng hoặc vì cộng đồng.</a:t>
            </a:r>
            <a:r>
              <a:rPr lang="en-US" sz="2000" dirty="0">
                <a:effectLst/>
                <a:latin typeface="Times New Roman" panose="02020603050405020304" pitchFamily="18" charset="0"/>
                <a:ea typeface="Arial" panose="020B0604020202020204" pitchFamily="34" charset="0"/>
              </a:rPr>
              <a:t> </a:t>
            </a:r>
            <a:r>
              <a:rPr lang="vi-VN" sz="2000" dirty="0">
                <a:effectLst/>
                <a:latin typeface="Times New Roman" panose="02020603050405020304" pitchFamily="18" charset="0"/>
                <a:ea typeface="Arial" panose="020B0604020202020204" pitchFamily="34" charset="0"/>
              </a:rPr>
              <a:t>Nhờ đó, bằng nhiều phương pháp khác nhau, Nhà trường đã đạt được nhiều mối quan hệ hợp tác có giá trị như ký kết các MOU/MOA với các tổ chức, doanh nghiệp, trường đại học trong và ngoài nước. </a:t>
            </a:r>
            <a:endParaRPr lang="en-US" sz="2000" dirty="0">
              <a:effectLst/>
              <a:latin typeface="Arial" panose="020B0604020202020204" pitchFamily="34" charset="0"/>
              <a:ea typeface="Arial" panose="020B0604020202020204" pitchFamily="34" charset="0"/>
            </a:endParaRPr>
          </a:p>
          <a:p>
            <a:pPr algn="ctr"/>
            <a:endParaRPr lang="en-US" dirty="0"/>
          </a:p>
        </p:txBody>
      </p:sp>
      <p:sp>
        <p:nvSpPr>
          <p:cNvPr id="5" name="Rectangle 4">
            <a:extLst>
              <a:ext uri="{FF2B5EF4-FFF2-40B4-BE49-F238E27FC236}">
                <a16:creationId xmlns:a16="http://schemas.microsoft.com/office/drawing/2014/main" xmlns="" id="{1392CCB9-5587-F136-A272-C580F944455C}"/>
              </a:ext>
            </a:extLst>
          </p:cNvPr>
          <p:cNvSpPr/>
          <p:nvPr/>
        </p:nvSpPr>
        <p:spPr>
          <a:xfrm>
            <a:off x="4930140" y="960754"/>
            <a:ext cx="6882415" cy="3717607"/>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dirty="0">
                <a:effectLst/>
                <a:latin typeface="Times New Roman" panose="02020603050405020304" pitchFamily="18" charset="0"/>
                <a:ea typeface="Arial" panose="020B0604020202020204" pitchFamily="34" charset="0"/>
              </a:rPr>
              <a:t>Trường với đối tác ngày càng tăng và được thể hiện qua số lượng các MOU/MOA được ký kết là </a:t>
            </a:r>
            <a:r>
              <a:rPr lang="en-US" sz="2000" dirty="0">
                <a:effectLst/>
                <a:latin typeface="Times New Roman" panose="02020603050405020304" pitchFamily="18" charset="0"/>
                <a:ea typeface="Arial" panose="020B0604020202020204" pitchFamily="34" charset="0"/>
              </a:rPr>
              <a:t>23</a:t>
            </a:r>
            <a:r>
              <a:rPr lang="vi-VN" sz="2000" dirty="0">
                <a:effectLst/>
                <a:latin typeface="Times New Roman" panose="02020603050405020304" pitchFamily="18" charset="0"/>
                <a:ea typeface="Arial" panose="020B0604020202020204" pitchFamily="34" charset="0"/>
              </a:rPr>
              <a:t> thỏa thuận hợp tác với các đối tác trong nước và </a:t>
            </a:r>
            <a:r>
              <a:rPr lang="en-US" sz="2000" dirty="0">
                <a:effectLst/>
                <a:latin typeface="Times New Roman" panose="02020603050405020304" pitchFamily="18" charset="0"/>
                <a:ea typeface="Arial" panose="020B0604020202020204" pitchFamily="34" charset="0"/>
              </a:rPr>
              <a:t>7</a:t>
            </a:r>
            <a:r>
              <a:rPr lang="vi-VN" sz="2000" dirty="0">
                <a:effectLst/>
                <a:latin typeface="Times New Roman" panose="02020603050405020304" pitchFamily="18" charset="0"/>
                <a:ea typeface="Arial" panose="020B0604020202020204" pitchFamily="34" charset="0"/>
              </a:rPr>
              <a:t> biên bản ghi nhớ (MOU) với các đối tác nước ngoài về các chương trình liên kết đào tạo, trao đổi học thuật, hợp tác về nghiên cứu và chuyển giao công nghệ, sinh viên thực tập ...  [H08.2.001]. Trong khoảng thời gian từ năm 2015 đến 30/07/2020, Trường có tổng cộng </a:t>
            </a:r>
            <a:r>
              <a:rPr lang="en-US" sz="2000" dirty="0">
                <a:effectLst/>
                <a:latin typeface="Times New Roman" panose="02020603050405020304" pitchFamily="18" charset="0"/>
                <a:ea typeface="Arial" panose="020B0604020202020204" pitchFamily="34" charset="0"/>
              </a:rPr>
              <a:t>21</a:t>
            </a:r>
            <a:r>
              <a:rPr lang="vi-VN" sz="2000" dirty="0">
                <a:effectLst/>
                <a:latin typeface="Times New Roman" panose="02020603050405020304" pitchFamily="18" charset="0"/>
                <a:ea typeface="Arial" panose="020B0604020202020204" pitchFamily="34" charset="0"/>
              </a:rPr>
              <a:t> đoàn ra và </a:t>
            </a:r>
            <a:r>
              <a:rPr lang="en-US" sz="2000" dirty="0">
                <a:effectLst/>
                <a:latin typeface="Times New Roman" panose="02020603050405020304" pitchFamily="18" charset="0"/>
                <a:ea typeface="Arial" panose="020B0604020202020204" pitchFamily="34" charset="0"/>
              </a:rPr>
              <a:t>17</a:t>
            </a:r>
            <a:r>
              <a:rPr lang="vi-VN" sz="2000" dirty="0">
                <a:effectLst/>
                <a:latin typeface="Times New Roman" panose="02020603050405020304" pitchFamily="18" charset="0"/>
                <a:ea typeface="Arial" panose="020B0604020202020204" pitchFamily="34" charset="0"/>
              </a:rPr>
              <a:t> đoàn vào [H20.2.005]. Ngoài ra, kết quả NCKH cũng được nâng cao với công trình “Đánh giá hiện trạng và trình độ công nghệ các ngành công nghiệp ưu tiên, ngành công nghiệp mũi nhọn của tỉnh Khánh Hòa” của tiến sĩ Tô Văn Hưng (2016) [H18.2.003].</a:t>
            </a:r>
            <a:endParaRPr lang="en-US" sz="2000" dirty="0"/>
          </a:p>
        </p:txBody>
      </p:sp>
      <p:sp>
        <p:nvSpPr>
          <p:cNvPr id="6" name="Rectangle 5">
            <a:extLst>
              <a:ext uri="{FF2B5EF4-FFF2-40B4-BE49-F238E27FC236}">
                <a16:creationId xmlns:a16="http://schemas.microsoft.com/office/drawing/2014/main" xmlns="" id="{62D9A6B0-2318-EDF1-862B-02F874FFC64F}"/>
              </a:ext>
            </a:extLst>
          </p:cNvPr>
          <p:cNvSpPr/>
          <p:nvPr/>
        </p:nvSpPr>
        <p:spPr>
          <a:xfrm>
            <a:off x="205740" y="5181600"/>
            <a:ext cx="4518660" cy="138684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effectLst/>
                <a:latin typeface="Times New Roman" panose="02020603050405020304" pitchFamily="18" charset="0"/>
                <a:ea typeface="Arial" panose="020B0604020202020204" pitchFamily="34" charset="0"/>
              </a:rPr>
              <a:t> </a:t>
            </a:r>
            <a:r>
              <a:rPr lang="vi-VN" sz="2400" dirty="0">
                <a:effectLst/>
                <a:latin typeface="Times New Roman" panose="02020603050405020304" pitchFamily="18" charset="0"/>
                <a:ea typeface="Arial" panose="020B0604020202020204" pitchFamily="34" charset="0"/>
              </a:rPr>
              <a:t>Trong giai đoạn 2013 - 2020, hợp tác triển khai nghiên cứu 05 đề tài NCKH với các đối tác [H18.2.003].</a:t>
            </a:r>
            <a:endParaRPr lang="en-US" dirty="0"/>
          </a:p>
        </p:txBody>
      </p:sp>
      <p:sp>
        <p:nvSpPr>
          <p:cNvPr id="7" name="Rectangle 6">
            <a:extLst>
              <a:ext uri="{FF2B5EF4-FFF2-40B4-BE49-F238E27FC236}">
                <a16:creationId xmlns:a16="http://schemas.microsoft.com/office/drawing/2014/main" xmlns="" id="{5A207144-4534-520E-1398-C055170C5B72}"/>
              </a:ext>
            </a:extLst>
          </p:cNvPr>
          <p:cNvSpPr/>
          <p:nvPr/>
        </p:nvSpPr>
        <p:spPr>
          <a:xfrm>
            <a:off x="4983480" y="4678362"/>
            <a:ext cx="7056120" cy="1890078"/>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indent="457200" algn="just">
              <a:lnSpc>
                <a:spcPct val="150000"/>
              </a:lnSpc>
            </a:pPr>
            <a:r>
              <a:rPr lang="vi-VN" sz="2200" dirty="0">
                <a:effectLst/>
                <a:latin typeface="Times New Roman" panose="02020603050405020304" pitchFamily="18" charset="0"/>
                <a:ea typeface="Arial" panose="020B0604020202020204" pitchFamily="34" charset="0"/>
              </a:rPr>
              <a:t>Trong giai đoạn 2028-2020, Nhà trường </a:t>
            </a:r>
            <a:r>
              <a:rPr lang="en-US" sz="2200" dirty="0" err="1">
                <a:effectLst/>
                <a:latin typeface="Times New Roman" panose="02020603050405020304" pitchFamily="18" charset="0"/>
                <a:ea typeface="Arial" panose="020B0604020202020204" pitchFamily="34" charset="0"/>
              </a:rPr>
              <a:t>nhiều</a:t>
            </a:r>
            <a:r>
              <a:rPr lang="en-US" sz="2200" dirty="0">
                <a:effectLst/>
                <a:latin typeface="Times New Roman" panose="02020603050405020304" pitchFamily="18" charset="0"/>
                <a:ea typeface="Arial" panose="020B0604020202020204" pitchFamily="34" charset="0"/>
              </a:rPr>
              <a:t> </a:t>
            </a:r>
            <a:r>
              <a:rPr lang="vi-VN" sz="2200" dirty="0">
                <a:effectLst/>
                <a:latin typeface="Times New Roman" panose="02020603050405020304" pitchFamily="18" charset="0"/>
                <a:ea typeface="Arial" panose="020B0604020202020204" pitchFamily="34" charset="0"/>
              </a:rPr>
              <a:t>trang thiết bị phục vụ giảng dạy khác [H20.2.007]. Ngoài ra, năm 2019, các doanh nghiệp liên kết cũng đã tài trợ cho sinh viên vượt khó của Nhà trường số tiền là 34 triệu đồng [H20.2.008].</a:t>
            </a:r>
            <a:endParaRPr lang="en-US" sz="2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48087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625151" y="261257"/>
            <a:ext cx="10618238"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6</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(20.2).</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00FF"/>
                </a:solidFill>
                <a:effectLst/>
                <a:latin typeface="Times New Roman" panose="02020603050405020304" pitchFamily="18" charset="0"/>
                <a:ea typeface="+mn-ea"/>
                <a:cs typeface="Times New Roman" panose="02020603050405020304" pitchFamily="18" charset="0"/>
              </a:rPr>
              <a:t>Có</a:t>
            </a:r>
            <a:r>
              <a:rPr lang="en-US" sz="28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00FF"/>
                </a:solidFill>
                <a:effectLst/>
                <a:latin typeface="Times New Roman" panose="02020603050405020304" pitchFamily="18" charset="0"/>
                <a:ea typeface="+mn-ea"/>
                <a:cs typeface="Times New Roman" panose="02020603050405020304" pitchFamily="18" charset="0"/>
              </a:rPr>
              <a:t>các</a:t>
            </a:r>
            <a:r>
              <a:rPr lang="en-US" sz="28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00FF"/>
                </a:solidFill>
                <a:effectLst/>
                <a:latin typeface="Times New Roman" panose="02020603050405020304" pitchFamily="18" charset="0"/>
                <a:ea typeface="+mn-ea"/>
                <a:cs typeface="Times New Roman" panose="02020603050405020304" pitchFamily="18" charset="0"/>
              </a:rPr>
              <a:t>hội</a:t>
            </a:r>
            <a:r>
              <a:rPr lang="en-US" sz="28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00FF"/>
                </a:solidFill>
                <a:effectLst/>
                <a:latin typeface="Times New Roman" panose="02020603050405020304" pitchFamily="18" charset="0"/>
                <a:ea typeface="+mn-ea"/>
                <a:cs typeface="Times New Roman" panose="02020603050405020304" pitchFamily="18" charset="0"/>
              </a:rPr>
              <a:t>nghị</a:t>
            </a:r>
            <a:r>
              <a:rPr lang="en-US" sz="2800" b="1" kern="1200" dirty="0">
                <a:solidFill>
                  <a:srgbClr val="0000FF"/>
                </a:solidFill>
                <a:effectLst/>
                <a:latin typeface="Times New Roman" panose="02020603050405020304" pitchFamily="18" charset="0"/>
                <a:ea typeface="+mn-ea"/>
                <a:cs typeface="Times New Roman" panose="02020603050405020304" pitchFamily="18" charset="0"/>
              </a:rPr>
              <a:t>/</a:t>
            </a:r>
            <a:r>
              <a:rPr lang="en-US" sz="2800" b="1" kern="1200" dirty="0" err="1">
                <a:solidFill>
                  <a:srgbClr val="0000FF"/>
                </a:solidFill>
                <a:effectLst/>
                <a:latin typeface="Times New Roman" panose="02020603050405020304" pitchFamily="18" charset="0"/>
                <a:ea typeface="+mn-ea"/>
                <a:cs typeface="Times New Roman" panose="02020603050405020304" pitchFamily="18" charset="0"/>
              </a:rPr>
              <a:t>hội</a:t>
            </a:r>
            <a:r>
              <a:rPr lang="en-US" sz="28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00FF"/>
                </a:solidFill>
                <a:effectLst/>
                <a:latin typeface="Times New Roman" panose="02020603050405020304" pitchFamily="18" charset="0"/>
                <a:ea typeface="+mn-ea"/>
                <a:cs typeface="Times New Roman" panose="02020603050405020304" pitchFamily="18" charset="0"/>
              </a:rPr>
              <a:t>thảo</a:t>
            </a:r>
            <a:r>
              <a:rPr lang="en-US" sz="28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00FF"/>
                </a:solidFill>
                <a:effectLst/>
                <a:latin typeface="Times New Roman" panose="02020603050405020304" pitchFamily="18" charset="0"/>
                <a:ea typeface="+mn-ea"/>
                <a:cs typeface="Times New Roman" panose="02020603050405020304" pitchFamily="18" charset="0"/>
              </a:rPr>
              <a:t>đồng</a:t>
            </a:r>
            <a:r>
              <a:rPr lang="en-US" sz="28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00FF"/>
                </a:solidFill>
                <a:effectLst/>
                <a:latin typeface="Times New Roman" panose="02020603050405020304" pitchFamily="18" charset="0"/>
                <a:ea typeface="+mn-ea"/>
                <a:cs typeface="Times New Roman" panose="02020603050405020304" pitchFamily="18" charset="0"/>
              </a:rPr>
              <a:t>tổ</a:t>
            </a:r>
            <a:r>
              <a:rPr lang="en-US" sz="28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chức</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với</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đối</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tác</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trong</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và</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ngoài</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nước</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endParaRPr lang="en-US" sz="2700" b="1" dirty="0">
              <a:solidFill>
                <a:srgbClr val="FF0000"/>
              </a:solidFill>
              <a:latin typeface="Times New Roman" panose="02020603050405020304" pitchFamily="18"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788D9FA8-25FA-9FF5-6EDF-2658DB3F7923}"/>
              </a:ext>
            </a:extLst>
          </p:cNvPr>
          <p:cNvSpPr/>
          <p:nvPr/>
        </p:nvSpPr>
        <p:spPr>
          <a:xfrm>
            <a:off x="758267" y="1391961"/>
            <a:ext cx="8011744" cy="4074077"/>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800" dirty="0">
                <a:effectLst/>
                <a:latin typeface="Times New Roman" panose="02020603050405020304" pitchFamily="18" charset="0"/>
                <a:ea typeface="Arial" panose="020B0604020202020204" pitchFamily="34" charset="0"/>
              </a:rPr>
              <a:t>Nhà trường đã tổ chức 04 hội thảo đồng tổ chức với các đối tác. Cụ thể, Nhà trường đã tổ chức 03 hội thảo khoa cộng tác với các doanh nghiệp đối tác bao gồm: Hội thảo khoa học điều chỉnh chương trình đào tạo; Hội thảo </a:t>
            </a:r>
            <a:r>
              <a:rPr lang="en-US" sz="2800" dirty="0">
                <a:effectLst/>
                <a:latin typeface="Times New Roman" panose="02020603050405020304" pitchFamily="18" charset="0"/>
                <a:ea typeface="Arial" panose="020B0604020202020204" pitchFamily="34" charset="0"/>
              </a:rPr>
              <a:t>khoa </a:t>
            </a:r>
            <a:r>
              <a:rPr lang="en-US" sz="2800" dirty="0" err="1">
                <a:effectLst/>
                <a:latin typeface="Times New Roman" panose="02020603050405020304" pitchFamily="18" charset="0"/>
                <a:ea typeface="Arial" panose="020B0604020202020204" pitchFamily="34" charset="0"/>
              </a:rPr>
              <a:t>học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Lập</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trình</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trên</a:t>
            </a:r>
            <a:r>
              <a:rPr lang="en-US" sz="2800" dirty="0">
                <a:effectLst/>
                <a:latin typeface="Times New Roman" panose="02020603050405020304" pitchFamily="18" charset="0"/>
                <a:ea typeface="Arial" panose="020B0604020202020204" pitchFamily="34" charset="0"/>
              </a:rPr>
              <a:t> di </a:t>
            </a:r>
            <a:r>
              <a:rPr lang="en-US" sz="2800" dirty="0" err="1">
                <a:effectLst/>
                <a:latin typeface="Times New Roman" panose="02020603050405020304" pitchFamily="18" charset="0"/>
                <a:ea typeface="Arial" panose="020B0604020202020204" pitchFamily="34" charset="0"/>
              </a:rPr>
              <a:t>động</a:t>
            </a:r>
            <a:r>
              <a:rPr lang="vi-VN"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hội</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thảo</a:t>
            </a:r>
            <a:r>
              <a:rPr lang="en-US" sz="2800" dirty="0">
                <a:effectLst/>
                <a:latin typeface="Times New Roman" panose="02020603050405020304" pitchFamily="18" charset="0"/>
                <a:ea typeface="Arial" panose="020B0604020202020204" pitchFamily="34" charset="0"/>
              </a:rPr>
              <a:t> khoa </a:t>
            </a:r>
            <a:r>
              <a:rPr lang="en-US" sz="2800" dirty="0" err="1">
                <a:effectLst/>
                <a:latin typeface="Times New Roman" panose="02020603050405020304" pitchFamily="18" charset="0"/>
                <a:ea typeface="Arial" panose="020B0604020202020204" pitchFamily="34" charset="0"/>
              </a:rPr>
              <a:t>học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quốc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tế</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Kiến</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tạo</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hệ</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sinh</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thái</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khởi</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nghiệp</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yếu</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tố</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thành</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công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với</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sinh</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viên</a:t>
            </a:r>
            <a:r>
              <a:rPr lang="vi-VN" sz="2800" dirty="0">
                <a:effectLst/>
                <a:latin typeface="Times New Roman" panose="02020603050405020304" pitchFamily="18" charset="0"/>
                <a:ea typeface="Arial" panose="020B0604020202020204" pitchFamily="34" charset="0"/>
              </a:rPr>
              <a:t> [H23.1.003].</a:t>
            </a:r>
            <a:endParaRPr lang="en-US" sz="2800" dirty="0"/>
          </a:p>
        </p:txBody>
      </p:sp>
    </p:spTree>
    <p:extLst>
      <p:ext uri="{BB962C8B-B14F-4D97-AF65-F5344CB8AC3E}">
        <p14:creationId xmlns:p14="http://schemas.microsoft.com/office/powerpoint/2010/main" val="19471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222863"/>
            <a:ext cx="11887200" cy="960755"/>
          </a:xfrm>
        </p:spPr>
        <p:txBody>
          <a:bodyPr>
            <a:normAutofit fontScale="90000"/>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1 (20.3). </a:t>
            </a:r>
            <a:r>
              <a:rPr lang="en-US" sz="31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Có</a:t>
            </a:r>
            <a:r>
              <a:rPr lang="en-US" sz="31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bộ</a:t>
            </a:r>
            <a:r>
              <a:rPr lang="en-US" sz="31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phận</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a:t>
            </a:r>
            <a:r>
              <a:rPr lang="en-US" sz="31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nhân</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sự</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kern="120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quy</a:t>
            </a:r>
            <a:r>
              <a:rPr lang="en-US" sz="3100" b="1" kern="120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kern="120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trình</a:t>
            </a:r>
            <a:r>
              <a:rPr lang="en-US" sz="3100" b="1" kern="120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kern="120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rà</a:t>
            </a:r>
            <a:r>
              <a:rPr lang="en-US" sz="3100" b="1" kern="120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kern="120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soát</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tính</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hiệu</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quả</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trong</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hợp</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1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tác</a:t>
            </a:r>
            <a:r>
              <a:rPr lang="en-US" sz="31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NCKH.</a:t>
            </a:r>
            <a:r>
              <a:rPr lang="en-US" sz="28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r>
            <a:br>
              <a:rPr lang="en-US" sz="28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br>
            <a:endParaRPr lang="en-US" sz="2700" b="1" dirty="0">
              <a:solidFill>
                <a:srgbClr val="FF0000"/>
              </a:solidFill>
              <a:latin typeface="Times New Roman" panose="02020603050405020304" pitchFamily="18"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788D9FA8-25FA-9FF5-6EDF-2658DB3F7923}"/>
              </a:ext>
            </a:extLst>
          </p:cNvPr>
          <p:cNvSpPr/>
          <p:nvPr/>
        </p:nvSpPr>
        <p:spPr>
          <a:xfrm>
            <a:off x="152400" y="1198608"/>
            <a:ext cx="4800600" cy="4190885"/>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effectLst/>
                <a:latin typeface="Times New Roman" panose="02020603050405020304" pitchFamily="18" charset="0"/>
                <a:ea typeface="Arial" panose="020B0604020202020204" pitchFamily="34" charset="0"/>
              </a:rPr>
              <a:t>Nhà trường ban hành </a:t>
            </a:r>
            <a:r>
              <a:rPr lang="vi-VN" sz="2400" dirty="0">
                <a:solidFill>
                  <a:srgbClr val="0000FF"/>
                </a:solidFill>
                <a:effectLst/>
                <a:latin typeface="Times New Roman" panose="02020603050405020304" pitchFamily="18" charset="0"/>
                <a:ea typeface="Arial" panose="020B0604020202020204" pitchFamily="34" charset="0"/>
              </a:rPr>
              <a:t>quy định </a:t>
            </a:r>
            <a:r>
              <a:rPr lang="vi-VN" sz="2400" dirty="0">
                <a:effectLst/>
                <a:latin typeface="Times New Roman" panose="02020603050405020304" pitchFamily="18" charset="0"/>
                <a:ea typeface="Arial" panose="020B0604020202020204" pitchFamily="34" charset="0"/>
              </a:rPr>
              <a:t>về việc đánh giá tính hiệu quả trong hợp tác NCKH [H20.3.001], </a:t>
            </a:r>
            <a:r>
              <a:rPr lang="en-US" sz="2400" dirty="0">
                <a:effectLst/>
                <a:latin typeface="Times New Roman" panose="02020603050405020304" pitchFamily="18" charset="0"/>
                <a:ea typeface="Arial" panose="020B0604020202020204" pitchFamily="34" charset="0"/>
              </a:rPr>
              <a:t>..</a:t>
            </a:r>
            <a:r>
              <a:rPr lang="vi-VN" sz="2400" dirty="0">
                <a:effectLst/>
                <a:latin typeface="Times New Roman" panose="02020603050405020304" pitchFamily="18" charset="0"/>
                <a:ea typeface="Arial" panose="020B0604020202020204" pitchFamily="34" charset="0"/>
              </a:rPr>
              <a:t> Theo đó, quy định hàng năm phòng QLKH&amp;HTQT chịu trách nhiệm tổ chức cuộc họp với các khoa để đánh giá tính hiệu quả trong công tác triển khai kế hoạch hợp tác NCKH với các đối tác về các mặt: lĩnh vực hợp tác phù hợp, hiệu quả về mặt tài chính, hiệu quả về mặt năng lực </a:t>
            </a:r>
            <a:endParaRPr lang="en-US" sz="2400" dirty="0">
              <a:effectLst/>
              <a:latin typeface="Times New Roman" panose="02020603050405020304" pitchFamily="18" charset="0"/>
              <a:ea typeface="Arial" panose="020B0604020202020204" pitchFamily="34" charset="0"/>
            </a:endParaRPr>
          </a:p>
          <a:p>
            <a:pPr algn="just"/>
            <a:endParaRPr lang="en-US" sz="2000" dirty="0"/>
          </a:p>
        </p:txBody>
      </p:sp>
      <p:sp>
        <p:nvSpPr>
          <p:cNvPr id="5" name="Rectangle 4">
            <a:extLst>
              <a:ext uri="{FF2B5EF4-FFF2-40B4-BE49-F238E27FC236}">
                <a16:creationId xmlns:a16="http://schemas.microsoft.com/office/drawing/2014/main" xmlns="" id="{52F4F7F6-D7C8-3D1A-B289-C5D97B4188A0}"/>
              </a:ext>
            </a:extLst>
          </p:cNvPr>
          <p:cNvSpPr/>
          <p:nvPr/>
        </p:nvSpPr>
        <p:spPr>
          <a:xfrm>
            <a:off x="5181600" y="1198608"/>
            <a:ext cx="6858000" cy="2361565"/>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effectLst/>
                <a:latin typeface="Times New Roman" panose="02020603050405020304" pitchFamily="18" charset="0"/>
                <a:ea typeface="Arial" panose="020B0604020202020204" pitchFamily="34" charset="0"/>
              </a:rPr>
              <a:t>Phòng QLKH&amp;HTQT phân công nhân sự theo dõi và thực hiện công tác này theo kế hoạch của Nhà trường [H20.1.00</a:t>
            </a:r>
            <a:r>
              <a:rPr lang="en-US" sz="2400" dirty="0">
                <a:effectLst/>
                <a:latin typeface="Times New Roman" panose="02020603050405020304" pitchFamily="18" charset="0"/>
                <a:ea typeface="Arial" panose="020B0604020202020204" pitchFamily="34" charset="0"/>
              </a:rPr>
              <a:t>2</a:t>
            </a:r>
            <a:r>
              <a:rPr lang="vi-VN" sz="2400" dirty="0">
                <a:effectLst/>
                <a:latin typeface="Times New Roman" panose="02020603050405020304" pitchFamily="18" charset="0"/>
                <a:ea typeface="Arial" panose="020B0604020202020204" pitchFamily="34" charset="0"/>
              </a:rPr>
              <a:t>]. Ngoài ra, tại các đơn vị khác, mỗi đơn vị sẽ có một cán bộ phụ trách hợp tác NCKH [H20.1.00</a:t>
            </a:r>
            <a:r>
              <a:rPr lang="en-US" sz="2400" dirty="0">
                <a:effectLst/>
                <a:latin typeface="Times New Roman" panose="02020603050405020304" pitchFamily="18" charset="0"/>
                <a:ea typeface="Arial" panose="020B0604020202020204" pitchFamily="34" charset="0"/>
              </a:rPr>
              <a:t>3</a:t>
            </a:r>
            <a:r>
              <a:rPr lang="vi-VN" sz="2400" dirty="0">
                <a:effectLst/>
                <a:latin typeface="Times New Roman" panose="02020603050405020304" pitchFamily="18" charset="0"/>
                <a:ea typeface="Arial" panose="020B0604020202020204" pitchFamily="34" charset="0"/>
              </a:rPr>
              <a:t>], chịu trách nhiệm là đầu mối liên lạc giữa đơn vị và phòng QLKH&amp;HTQT.</a:t>
            </a:r>
            <a:endParaRPr lang="en-US" sz="2400" dirty="0"/>
          </a:p>
        </p:txBody>
      </p:sp>
      <p:sp>
        <p:nvSpPr>
          <p:cNvPr id="7" name="Rectangle 6">
            <a:extLst>
              <a:ext uri="{FF2B5EF4-FFF2-40B4-BE49-F238E27FC236}">
                <a16:creationId xmlns:a16="http://schemas.microsoft.com/office/drawing/2014/main" xmlns="" id="{D17D3D81-AB4B-BDF1-84BF-432B1DC850AB}"/>
              </a:ext>
            </a:extLst>
          </p:cNvPr>
          <p:cNvSpPr/>
          <p:nvPr/>
        </p:nvSpPr>
        <p:spPr>
          <a:xfrm>
            <a:off x="5549849" y="4226768"/>
            <a:ext cx="4175760" cy="21179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err="1"/>
              <a:t>Thiếu</a:t>
            </a:r>
            <a:r>
              <a:rPr lang="en-US" sz="2400" dirty="0"/>
              <a:t> </a:t>
            </a:r>
            <a:r>
              <a:rPr lang="en-US" sz="2400"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quy</a:t>
            </a:r>
            <a:r>
              <a:rPr lang="en-US" sz="24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trình</a:t>
            </a:r>
            <a:r>
              <a:rPr lang="en-US" sz="24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rà</a:t>
            </a:r>
            <a:r>
              <a:rPr lang="en-US" sz="24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soát</a:t>
            </a:r>
            <a:r>
              <a:rPr lang="en-US" sz="2400" b="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chemeClr val="tx1"/>
                </a:solidFill>
                <a:latin typeface="Times New Roman" panose="02020603050405020304" pitchFamily="18" charset="0"/>
                <a:ea typeface="Arial" panose="020B0604020202020204" pitchFamily="34" charset="0"/>
                <a:cs typeface="Times New Roman" panose="02020603050405020304" pitchFamily="18" charset="0"/>
              </a:rPr>
              <a:t>tính</a:t>
            </a:r>
            <a:r>
              <a:rPr lang="en-US" sz="2400" b="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chemeClr val="tx1"/>
                </a:solidFill>
                <a:latin typeface="Times New Roman" panose="02020603050405020304" pitchFamily="18" charset="0"/>
                <a:ea typeface="Arial" panose="020B0604020202020204" pitchFamily="34" charset="0"/>
                <a:cs typeface="Times New Roman" panose="02020603050405020304" pitchFamily="18" charset="0"/>
              </a:rPr>
              <a:t>hiệu</a:t>
            </a:r>
            <a:r>
              <a:rPr lang="en-US" sz="2400" b="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chemeClr val="tx1"/>
                </a:solidFill>
                <a:latin typeface="Times New Roman" panose="02020603050405020304" pitchFamily="18" charset="0"/>
                <a:ea typeface="Arial" panose="020B0604020202020204" pitchFamily="34" charset="0"/>
                <a:cs typeface="Times New Roman" panose="02020603050405020304" pitchFamily="18" charset="0"/>
              </a:rPr>
              <a:t>quả</a:t>
            </a:r>
            <a:r>
              <a:rPr lang="en-US" sz="2400" b="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chemeClr val="tx1"/>
                </a:solidFill>
                <a:latin typeface="Times New Roman" panose="02020603050405020304" pitchFamily="18" charset="0"/>
                <a:ea typeface="Arial" panose="020B0604020202020204" pitchFamily="34" charset="0"/>
                <a:cs typeface="Times New Roman" panose="02020603050405020304" pitchFamily="18" charset="0"/>
              </a:rPr>
              <a:t>trong</a:t>
            </a:r>
            <a:r>
              <a:rPr lang="en-US" sz="2400" b="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chemeClr val="tx1"/>
                </a:solidFill>
                <a:latin typeface="Times New Roman" panose="02020603050405020304" pitchFamily="18" charset="0"/>
                <a:ea typeface="Arial" panose="020B0604020202020204" pitchFamily="34" charset="0"/>
                <a:cs typeface="Times New Roman" panose="02020603050405020304" pitchFamily="18" charset="0"/>
              </a:rPr>
              <a:t>hợp</a:t>
            </a:r>
            <a:r>
              <a:rPr lang="en-US" sz="2400" b="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chemeClr val="tx1"/>
                </a:solidFill>
                <a:latin typeface="Times New Roman" panose="02020603050405020304" pitchFamily="18" charset="0"/>
                <a:ea typeface="Arial" panose="020B0604020202020204" pitchFamily="34" charset="0"/>
                <a:cs typeface="Times New Roman" panose="02020603050405020304" pitchFamily="18" charset="0"/>
              </a:rPr>
              <a:t>tác</a:t>
            </a:r>
            <a:r>
              <a:rPr lang="en-US" sz="2400" b="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 NCKH.</a:t>
            </a:r>
            <a:r>
              <a:rPr lang="en-US" sz="2000"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
            </a:r>
            <a:br>
              <a:rPr lang="en-US" sz="2000"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br>
            <a:endParaRPr lang="en-US" sz="2400" dirty="0"/>
          </a:p>
        </p:txBody>
      </p:sp>
      <p:cxnSp>
        <p:nvCxnSpPr>
          <p:cNvPr id="6" name="Straight Arrow Connector 5">
            <a:extLst>
              <a:ext uri="{FF2B5EF4-FFF2-40B4-BE49-F238E27FC236}">
                <a16:creationId xmlns:a16="http://schemas.microsoft.com/office/drawing/2014/main" xmlns="" id="{8778CF79-E8FA-FDBE-7AC5-3C0A9D9316E9}"/>
              </a:ext>
            </a:extLst>
          </p:cNvPr>
          <p:cNvCxnSpPr/>
          <p:nvPr/>
        </p:nvCxnSpPr>
        <p:spPr>
          <a:xfrm>
            <a:off x="8864082" y="541176"/>
            <a:ext cx="0" cy="350831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423541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90500" y="74951"/>
            <a:ext cx="11887200" cy="960755"/>
          </a:xfrm>
        </p:spPr>
        <p:txBody>
          <a:bodyPr>
            <a:normAutofit fontScale="90000"/>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2 (20.3).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Tổ</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chức</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rà</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soát</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đánh</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giá</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tính</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hiệu</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quả</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của</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8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mối</a:t>
            </a:r>
            <a:r>
              <a:rPr lang="en-US" sz="28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quan</a:t>
            </a:r>
            <a:r>
              <a:rPr lang="en-US" sz="28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hệ</a:t>
            </a:r>
            <a:r>
              <a:rPr lang="en-US" sz="28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h.tác</a:t>
            </a:r>
            <a:r>
              <a:rPr lang="en-US" sz="28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đối</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tác</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của</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đối</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tác</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cụ</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thể</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theo</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g.đoạn</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giữa</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g.đoạn</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làm</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căn</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cứ</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để</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điều</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chỉnh</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h.động</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xây</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dựng</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đối</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tác</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chiến</a:t>
            </a:r>
            <a:r>
              <a:rPr lang="en-US"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lược</a:t>
            </a:r>
            <a:endParaRPr lang="en-US" sz="2700" b="1" dirty="0">
              <a:solidFill>
                <a:srgbClr val="FF0000"/>
              </a:solidFill>
              <a:latin typeface="Times New Roman" panose="02020603050405020304" pitchFamily="18"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788D9FA8-25FA-9FF5-6EDF-2658DB3F7923}"/>
              </a:ext>
            </a:extLst>
          </p:cNvPr>
          <p:cNvSpPr/>
          <p:nvPr/>
        </p:nvSpPr>
        <p:spPr>
          <a:xfrm>
            <a:off x="190500" y="1144519"/>
            <a:ext cx="6598920" cy="2315845"/>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effectLst/>
                <a:latin typeface="Times New Roman" panose="02020603050405020304" pitchFamily="18" charset="0"/>
                <a:ea typeface="Arial" panose="020B0604020202020204" pitchFamily="34" charset="0"/>
              </a:rPr>
              <a:t>Dựa </a:t>
            </a:r>
            <a:r>
              <a:rPr lang="vi-VN" sz="2000" dirty="0">
                <a:effectLst/>
                <a:latin typeface="Times New Roman" panose="02020603050405020304" pitchFamily="18" charset="0"/>
                <a:ea typeface="Arial" panose="020B0604020202020204" pitchFamily="34" charset="0"/>
              </a:rPr>
              <a:t>trên kế hoạch, hàng năm phòng QLKH&amp;HTQT đã tiến hành họp với Lãnh đạo các khoa, phòng, ban chức năng để đánh giá tính hiệu quả của các mối quan hệ hợp tác và đối tác và thể hiện trong các báo cáo hàng năm [H08.3.003]. </a:t>
            </a:r>
            <a:r>
              <a:rPr lang="en-US" sz="2000" dirty="0">
                <a:effectLst/>
                <a:latin typeface="Times New Roman" panose="02020603050405020304" pitchFamily="18" charset="0"/>
                <a:ea typeface="Arial" panose="020B0604020202020204" pitchFamily="34" charset="0"/>
              </a:rPr>
              <a:t>…</a:t>
            </a:r>
            <a:r>
              <a:rPr lang="vi-VN" sz="2000" dirty="0">
                <a:effectLst/>
                <a:latin typeface="Times New Roman" panose="02020603050405020304" pitchFamily="18" charset="0"/>
                <a:ea typeface="Arial" panose="020B0604020202020204" pitchFamily="34" charset="0"/>
              </a:rPr>
              <a:t>đã tổ chức tiến hành rà soát, đánh giá tính hiệu quả của </a:t>
            </a:r>
            <a:r>
              <a:rPr lang="en-US" sz="2000" dirty="0">
                <a:effectLst/>
                <a:latin typeface="Times New Roman" panose="02020603050405020304" pitchFamily="18" charset="0"/>
                <a:ea typeface="Arial" panose="020B0604020202020204" pitchFamily="34" charset="0"/>
              </a:rPr>
              <a:t>30</a:t>
            </a:r>
            <a:r>
              <a:rPr lang="vi-VN" sz="2000" dirty="0">
                <a:effectLst/>
                <a:latin typeface="Times New Roman" panose="02020603050405020304" pitchFamily="18" charset="0"/>
                <a:ea typeface="Arial" panose="020B0604020202020204" pitchFamily="34" charset="0"/>
              </a:rPr>
              <a:t> mối quan hệ hợp tác với Nhà trường và cho thấy kết quả khả quan [H20.3.002].</a:t>
            </a:r>
            <a:endParaRPr lang="en-US" sz="2400" dirty="0"/>
          </a:p>
        </p:txBody>
      </p:sp>
      <p:sp>
        <p:nvSpPr>
          <p:cNvPr id="5" name="Rectangle 4">
            <a:extLst>
              <a:ext uri="{FF2B5EF4-FFF2-40B4-BE49-F238E27FC236}">
                <a16:creationId xmlns:a16="http://schemas.microsoft.com/office/drawing/2014/main" xmlns="" id="{52F4F7F6-D7C8-3D1A-B289-C5D97B4188A0}"/>
              </a:ext>
            </a:extLst>
          </p:cNvPr>
          <p:cNvSpPr/>
          <p:nvPr/>
        </p:nvSpPr>
        <p:spPr>
          <a:xfrm>
            <a:off x="6903720" y="1081792"/>
            <a:ext cx="5097780" cy="2315845"/>
          </a:xfrm>
          <a:prstGeom prst="rect">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dirty="0">
                <a:effectLst/>
                <a:latin typeface="Times New Roman" panose="02020603050405020304" pitchFamily="18" charset="0"/>
                <a:ea typeface="Arial" panose="020B0604020202020204" pitchFamily="34" charset="0"/>
              </a:rPr>
              <a:t>Các đối tác đều phù hợp với mục tiêu phát triển của Nhà trường. Tuy nhiên, các mối quan hệ hợp tác chưa thực sự hoạt động đúng mức với kỳ vọng của Nhà trường. Hoạt động hợp tác với các doanh nghiệp nhìn chung đã hỗ trợ được sinh viên đi thực tập, có 16 doanh nghiệp tài trợ học bổng cho sinh viên và 01 doanh nghiệp có hợp tác </a:t>
            </a:r>
            <a:r>
              <a:rPr lang="en-US" sz="2000" dirty="0">
                <a:effectLst/>
                <a:latin typeface="Times New Roman" panose="02020603050405020304" pitchFamily="18" charset="0"/>
                <a:ea typeface="Arial" panose="020B0604020202020204" pitchFamily="34" charset="0"/>
              </a:rPr>
              <a:t>…</a:t>
            </a:r>
            <a:r>
              <a:rPr lang="vi-VN" sz="2000" dirty="0">
                <a:effectLst/>
                <a:latin typeface="Times New Roman" panose="02020603050405020304" pitchFamily="18" charset="0"/>
                <a:ea typeface="Arial" panose="020B0604020202020204" pitchFamily="34" charset="0"/>
              </a:rPr>
              <a:t> [H20.2.008].</a:t>
            </a:r>
            <a:endParaRPr lang="en-US" sz="2000" dirty="0"/>
          </a:p>
        </p:txBody>
      </p:sp>
      <p:sp>
        <p:nvSpPr>
          <p:cNvPr id="6" name="Rectangle 5">
            <a:extLst>
              <a:ext uri="{FF2B5EF4-FFF2-40B4-BE49-F238E27FC236}">
                <a16:creationId xmlns:a16="http://schemas.microsoft.com/office/drawing/2014/main" xmlns="" id="{69926AD7-A7B5-759F-EA7D-155D548E30F8}"/>
              </a:ext>
            </a:extLst>
          </p:cNvPr>
          <p:cNvSpPr/>
          <p:nvPr/>
        </p:nvSpPr>
        <p:spPr>
          <a:xfrm>
            <a:off x="227850" y="3460364"/>
            <a:ext cx="11773650" cy="3322685"/>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dirty="0">
                <a:effectLst/>
                <a:latin typeface="Times New Roman" panose="02020603050405020304" pitchFamily="18" charset="0"/>
                <a:ea typeface="Arial" panose="020B0604020202020204" pitchFamily="34" charset="0"/>
              </a:rPr>
              <a:t>Mặc dù vậy, </a:t>
            </a:r>
            <a:r>
              <a:rPr lang="en-US" dirty="0">
                <a:effectLst/>
                <a:latin typeface="Times New Roman" panose="02020603050405020304" pitchFamily="18" charset="0"/>
                <a:ea typeface="Arial" panose="020B0604020202020204" pitchFamily="34" charset="0"/>
              </a:rPr>
              <a:t>..</a:t>
            </a:r>
            <a:r>
              <a:rPr lang="vi-VN" dirty="0">
                <a:effectLst/>
                <a:latin typeface="Times New Roman" panose="02020603050405020304" pitchFamily="18" charset="0"/>
                <a:ea typeface="Arial" panose="020B0604020202020204" pitchFamily="34" charset="0"/>
              </a:rPr>
              <a:t>2013-2020 </a:t>
            </a:r>
            <a:r>
              <a:rPr lang="en-US" dirty="0">
                <a:effectLst/>
                <a:latin typeface="Times New Roman" panose="02020603050405020304" pitchFamily="18" charset="0"/>
                <a:ea typeface="Arial" panose="020B0604020202020204" pitchFamily="34" charset="0"/>
              </a:rPr>
              <a:t>….</a:t>
            </a:r>
            <a:r>
              <a:rPr lang="vi-VN" dirty="0">
                <a:effectLst/>
                <a:latin typeface="Times New Roman" panose="02020603050405020304" pitchFamily="18" charset="0"/>
                <a:ea typeface="Arial" panose="020B0604020202020204" pitchFamily="34" charset="0"/>
              </a:rPr>
              <a:t>có phần kém hiệu quả hơn khi chỉ có 02 chương trình đào tạo liên kết và chưa có công trình nghiên cứu khoa học nào được triển khai thực hiện liên kết. </a:t>
            </a:r>
            <a:r>
              <a:rPr lang="en-US" dirty="0">
                <a:effectLst/>
                <a:latin typeface="Times New Roman" panose="02020603050405020304" pitchFamily="18" charset="0"/>
                <a:ea typeface="Arial" panose="020B0604020202020204" pitchFamily="34" charset="0"/>
              </a:rPr>
              <a:t>..</a:t>
            </a:r>
            <a:r>
              <a:rPr lang="vi-VN" dirty="0">
                <a:effectLst/>
                <a:latin typeface="Times New Roman" panose="02020603050405020304" pitchFamily="18" charset="0"/>
                <a:ea typeface="Arial" panose="020B0604020202020204" pitchFamily="34" charset="0"/>
              </a:rPr>
              <a:t>2021 - 2025, Nhà trường đã nhấn mạnh đặt mục tiêu tăng cường hợp tác NCKH với các chính sách như “</a:t>
            </a:r>
            <a:r>
              <a:rPr lang="vi-VN" i="1" dirty="0">
                <a:effectLst/>
                <a:latin typeface="Times New Roman" panose="02020603050405020304" pitchFamily="18" charset="0"/>
                <a:ea typeface="Arial" panose="020B0604020202020204" pitchFamily="34" charset="0"/>
              </a:rPr>
              <a:t>Trích lập quỹ tài trợ các đề tài NCKH cấp trường và hỗ trợ cấp TP, cấp Bộ</a:t>
            </a:r>
            <a:r>
              <a:rPr lang="vi-VN" dirty="0">
                <a:effectLst/>
                <a:latin typeface="Times New Roman" panose="02020603050405020304" pitchFamily="18" charset="0"/>
                <a:ea typeface="Arial" panose="020B0604020202020204" pitchFamily="34" charset="0"/>
              </a:rPr>
              <a:t>”; “</a:t>
            </a:r>
            <a:r>
              <a:rPr lang="vi-VN" i="1" dirty="0">
                <a:effectLst/>
                <a:latin typeface="Times New Roman" panose="02020603050405020304" pitchFamily="18" charset="0"/>
                <a:ea typeface="Arial" panose="020B0604020202020204" pitchFamily="34" charset="0"/>
              </a:rPr>
              <a:t>Phối hợp Sở Khoa học và Công nghệ các tỉnh và TP.HCM, bộ GDĐT, bộ KHCN, liên hiệp các Hội Khoa học – Kỹ thuật của Trung ương để tổ chức thực hiện các đề tài </a:t>
            </a:r>
            <a:r>
              <a:rPr lang="en-US" i="1" dirty="0">
                <a:effectLst/>
                <a:latin typeface="Times New Roman" panose="02020603050405020304" pitchFamily="18" charset="0"/>
                <a:ea typeface="Arial" panose="020B0604020202020204" pitchFamily="34" charset="0"/>
              </a:rPr>
              <a:t>..</a:t>
            </a:r>
            <a:r>
              <a:rPr lang="vi-VN" dirty="0">
                <a:effectLst/>
                <a:latin typeface="Times New Roman" panose="02020603050405020304" pitchFamily="18" charset="0"/>
                <a:ea typeface="Arial" panose="020B0604020202020204" pitchFamily="34" charset="0"/>
              </a:rPr>
              <a:t>”; “</a:t>
            </a:r>
            <a:r>
              <a:rPr lang="vi-VN" i="1" dirty="0">
                <a:effectLst/>
                <a:latin typeface="Times New Roman" panose="02020603050405020304" pitchFamily="18" charset="0"/>
                <a:ea typeface="Arial" panose="020B0604020202020204" pitchFamily="34" charset="0"/>
              </a:rPr>
              <a:t>Phối hợp với các doanh nghiệp để thực hiện các đề tài theo đặt hàng của các doanh nghiệp</a:t>
            </a:r>
            <a:r>
              <a:rPr lang="vi-VN" dirty="0">
                <a:effectLst/>
                <a:latin typeface="Times New Roman" panose="02020603050405020304" pitchFamily="18" charset="0"/>
                <a:ea typeface="Arial" panose="020B0604020202020204" pitchFamily="34" charset="0"/>
              </a:rPr>
              <a:t>”; “</a:t>
            </a:r>
            <a:r>
              <a:rPr lang="vi-VN" i="1" dirty="0">
                <a:effectLst/>
                <a:latin typeface="Times New Roman" panose="02020603050405020304" pitchFamily="18" charset="0"/>
                <a:ea typeface="Arial" panose="020B0604020202020204" pitchFamily="34" charset="0"/>
              </a:rPr>
              <a:t>Mở rộng quan hệ hợp tác với các cơ sở giáo dục tại Mỹ, Châu Âu, Châu Á, Châu Úc</a:t>
            </a:r>
            <a:r>
              <a:rPr lang="vi-VN" dirty="0">
                <a:effectLst/>
                <a:latin typeface="Times New Roman" panose="02020603050405020304" pitchFamily="18" charset="0"/>
                <a:ea typeface="Arial" panose="020B0604020202020204" pitchFamily="34" charset="0"/>
              </a:rPr>
              <a:t>”, có kế hoạch chỉ tiêu cụ thể giữa ký kết hợp tác với các trường đại học/tổ chức giáo dục top đầu trên thế giới cũng như chương trình trao đổi giảng viên quốc tế để hỗ trợ NCKH [H01.1.010</a:t>
            </a:r>
            <a:r>
              <a:rPr lang="en-US" dirty="0">
                <a:effectLst/>
                <a:latin typeface="Times New Roman" panose="02020603050405020304" pitchFamily="18" charset="0"/>
                <a:ea typeface="Arial" panose="020B0604020202020204" pitchFamily="34" charset="0"/>
              </a:rPr>
              <a:t>11</a:t>
            </a:r>
            <a:r>
              <a:rPr lang="vi-VN" dirty="0">
                <a:effectLst/>
                <a:latin typeface="Times New Roman" panose="02020603050405020304" pitchFamily="18" charset="0"/>
                <a:ea typeface="Arial" panose="020B0604020202020204" pitchFamily="34" charset="0"/>
              </a:rPr>
              <a:t>]. </a:t>
            </a:r>
            <a:endParaRPr lang="en-US"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50766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0"/>
            <a:ext cx="11887200" cy="960755"/>
          </a:xfrm>
        </p:spPr>
        <p:txBody>
          <a:bodyPr>
            <a:normAutofit fontScale="90000"/>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3 (20.3). </a:t>
            </a:r>
            <a:r>
              <a:rPr lang="en-US" sz="27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Rà</a:t>
            </a:r>
            <a:r>
              <a:rPr lang="en-US" sz="27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soát</a:t>
            </a:r>
            <a:r>
              <a:rPr lang="en-US" sz="27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7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mang</a:t>
            </a:r>
            <a:r>
              <a:rPr lang="en-US" sz="27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7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h.động</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7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trong</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đào</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tạo</a:t>
            </a:r>
            <a:r>
              <a:rPr lang="en-US" sz="2700" b="1" dirty="0">
                <a:solidFill>
                  <a:srgbClr val="FF0000"/>
                </a:solidFill>
                <a:latin typeface="Times New Roman" panose="02020603050405020304" pitchFamily="18" charset="0"/>
                <a:cs typeface="Times New Roman" panose="02020603050405020304" pitchFamily="18" charset="0"/>
              </a:rPr>
              <a:t>, NCKH) </a:t>
            </a:r>
            <a:r>
              <a:rPr lang="en-US" sz="2700" b="1" dirty="0" err="1">
                <a:solidFill>
                  <a:srgbClr val="FF0000"/>
                </a:solidFill>
                <a:latin typeface="Times New Roman" panose="02020603050405020304" pitchFamily="18" charset="0"/>
                <a:cs typeface="Times New Roman" panose="02020603050405020304" pitchFamily="18" charset="0"/>
              </a:rPr>
              <a:t>và</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từ</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các</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đối</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tác</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ít</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nhất</a:t>
            </a:r>
            <a:r>
              <a:rPr lang="en-US" sz="2700" b="1" dirty="0">
                <a:solidFill>
                  <a:srgbClr val="FF0000"/>
                </a:solidFill>
                <a:latin typeface="Times New Roman" panose="02020603050405020304" pitchFamily="18" charset="0"/>
                <a:cs typeface="Times New Roman" panose="02020603050405020304" pitchFamily="18" charset="0"/>
              </a:rPr>
              <a:t> 01 </a:t>
            </a:r>
            <a:r>
              <a:rPr lang="en-US" sz="2700" b="1" dirty="0" err="1">
                <a:solidFill>
                  <a:srgbClr val="FF0000"/>
                </a:solidFill>
                <a:latin typeface="Times New Roman" panose="02020603050405020304" pitchFamily="18" charset="0"/>
                <a:cs typeface="Times New Roman" panose="02020603050405020304" pitchFamily="18" charset="0"/>
              </a:rPr>
              <a:t>lần</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trong</a:t>
            </a:r>
            <a:r>
              <a:rPr lang="en-US" sz="2700" b="1" dirty="0">
                <a:solidFill>
                  <a:srgbClr val="FF0000"/>
                </a:solidFill>
                <a:latin typeface="Times New Roman" panose="02020603050405020304" pitchFamily="18" charset="0"/>
                <a:cs typeface="Times New Roman" panose="02020603050405020304" pitchFamily="18" charset="0"/>
              </a:rPr>
              <a:t> chu </a:t>
            </a:r>
            <a:r>
              <a:rPr lang="en-US" sz="2700" b="1" dirty="0" err="1">
                <a:solidFill>
                  <a:srgbClr val="FF0000"/>
                </a:solidFill>
                <a:latin typeface="Times New Roman" panose="02020603050405020304" pitchFamily="18" charset="0"/>
                <a:cs typeface="Times New Roman" panose="02020603050405020304" pitchFamily="18" charset="0"/>
              </a:rPr>
              <a:t>kỳ</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đánh</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giá</a:t>
            </a:r>
            <a:r>
              <a:rPr lang="en-US" sz="2700" b="1" dirty="0">
                <a:solidFill>
                  <a:srgbClr val="FF0000"/>
                </a:solidFill>
                <a:latin typeface="Times New Roman" panose="02020603050405020304" pitchFamily="18" charset="0"/>
                <a:cs typeface="Times New Roman" panose="02020603050405020304" pitchFamily="18" charset="0"/>
              </a:rPr>
              <a:t>.</a:t>
            </a:r>
          </a:p>
        </p:txBody>
      </p:sp>
      <p:sp>
        <p:nvSpPr>
          <p:cNvPr id="4" name="Rectangle 3">
            <a:extLst>
              <a:ext uri="{FF2B5EF4-FFF2-40B4-BE49-F238E27FC236}">
                <a16:creationId xmlns:a16="http://schemas.microsoft.com/office/drawing/2014/main" xmlns="" id="{788D9FA8-25FA-9FF5-6EDF-2658DB3F7923}"/>
              </a:ext>
            </a:extLst>
          </p:cNvPr>
          <p:cNvSpPr/>
          <p:nvPr/>
        </p:nvSpPr>
        <p:spPr>
          <a:xfrm>
            <a:off x="279918" y="942448"/>
            <a:ext cx="11668242" cy="3479650"/>
          </a:xfrm>
          <a:prstGeom prst="rect">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200" dirty="0">
                <a:effectLst/>
                <a:latin typeface="Times New Roman" panose="02020603050405020304" pitchFamily="18" charset="0"/>
                <a:ea typeface="Arial" panose="020B0604020202020204" pitchFamily="34" charset="0"/>
              </a:rPr>
              <a:t>phòng QLKH&amp;HTQT đã cộng tác với các đơn vị liên quan tiến hành rà soát tất cả các hoạt động hợp tác trong đào tạo, trong NCKH và báo cáo với Nhà trường.. </a:t>
            </a:r>
            <a:r>
              <a:rPr lang="en-US" sz="2200" dirty="0">
                <a:effectLst/>
                <a:latin typeface="Times New Roman" panose="02020603050405020304" pitchFamily="18" charset="0"/>
                <a:ea typeface="Arial" panose="020B0604020202020204" pitchFamily="34" charset="0"/>
              </a:rPr>
              <a:t>….</a:t>
            </a:r>
            <a:r>
              <a:rPr lang="vi-VN" sz="2200" dirty="0">
                <a:effectLst/>
                <a:latin typeface="Times New Roman" panose="02020603050405020304" pitchFamily="18" charset="0"/>
                <a:ea typeface="Arial" panose="020B0604020202020204" pitchFamily="34" charset="0"/>
              </a:rPr>
              <a:t>. Năm 2020</a:t>
            </a:r>
            <a:r>
              <a:rPr lang="en-US" sz="2200" dirty="0">
                <a:effectLst/>
                <a:latin typeface="Times New Roman" panose="02020603050405020304" pitchFamily="18" charset="0"/>
                <a:ea typeface="Arial" panose="020B0604020202020204" pitchFamily="34" charset="0"/>
              </a:rPr>
              <a:t>…</a:t>
            </a:r>
            <a:r>
              <a:rPr lang="vi-VN" sz="2200" dirty="0">
                <a:effectLst/>
                <a:latin typeface="Times New Roman" panose="02020603050405020304" pitchFamily="18" charset="0"/>
                <a:ea typeface="Arial" panose="020B0604020202020204" pitchFamily="34" charset="0"/>
              </a:rPr>
              <a:t>, </a:t>
            </a:r>
            <a:r>
              <a:rPr lang="en-US" sz="2200" dirty="0">
                <a:effectLst/>
                <a:latin typeface="Times New Roman" panose="02020603050405020304" pitchFamily="18" charset="0"/>
                <a:ea typeface="Arial" panose="020B0604020202020204" pitchFamily="34" charset="0"/>
              </a:rPr>
              <a:t>k</a:t>
            </a:r>
            <a:r>
              <a:rPr lang="vi-VN" sz="2200" dirty="0">
                <a:effectLst/>
                <a:latin typeface="Times New Roman" panose="02020603050405020304" pitchFamily="18" charset="0"/>
                <a:ea typeface="Arial" panose="020B0604020202020204" pitchFamily="34" charset="0"/>
              </a:rPr>
              <a:t>ết quả, 100% các doanh nghiệp hợp tác với Nhà trường đồng ý tiếp nhận sinh viên thực tập cũng như hỗ trợ việc làm cho sinh viên của trường [H20.3.002]…</a:t>
            </a:r>
            <a:r>
              <a:rPr lang="en-US" sz="2200" dirty="0">
                <a:effectLst/>
                <a:latin typeface="Times New Roman" panose="02020603050405020304" pitchFamily="18" charset="0"/>
                <a:ea typeface="Arial" panose="020B0604020202020204" pitchFamily="34" charset="0"/>
              </a:rPr>
              <a:t>.</a:t>
            </a:r>
            <a:r>
              <a:rPr lang="vi-VN" sz="2200" dirty="0">
                <a:effectLst/>
                <a:latin typeface="Times New Roman" panose="02020603050405020304" pitchFamily="18" charset="0"/>
                <a:ea typeface="Arial" panose="020B0604020202020204" pitchFamily="34" charset="0"/>
              </a:rPr>
              <a:t>, các doanh nghiệp đối tác đã hỗ trợ 34 triệu tiền học bổng cho sinh viên Nhà trường</a:t>
            </a:r>
            <a:r>
              <a:rPr lang="en-US" sz="2200" dirty="0">
                <a:effectLst/>
                <a:latin typeface="Times New Roman" panose="02020603050405020304" pitchFamily="18" charset="0"/>
                <a:ea typeface="Arial" panose="020B0604020202020204" pitchFamily="34" charset="0"/>
              </a:rPr>
              <a:t> [H20.2.008]</a:t>
            </a:r>
            <a:r>
              <a:rPr lang="vi-VN" sz="2200" dirty="0">
                <a:effectLst/>
                <a:latin typeface="Times New Roman" panose="02020603050405020304" pitchFamily="18" charset="0"/>
                <a:ea typeface="Arial" panose="020B0604020202020204" pitchFamily="34" charset="0"/>
              </a:rPr>
              <a:t>. Ngoài ra, Nhà trường </a:t>
            </a:r>
            <a:r>
              <a:rPr lang="en-US" sz="2200" dirty="0" err="1">
                <a:effectLst/>
                <a:latin typeface="Times New Roman" panose="02020603050405020304" pitchFamily="18" charset="0"/>
                <a:ea typeface="Arial" panose="020B0604020202020204" pitchFamily="34" charset="0"/>
              </a:rPr>
              <a:t>cũng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đã</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trang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bị</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thêm</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nhiều</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cơ</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sở</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vật</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chất</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phục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vụ</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cho</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công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tác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hợp</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tác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nghiên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cứu</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như</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đầu</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tư</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xây</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dựng</a:t>
            </a:r>
            <a:r>
              <a:rPr lang="en-US" sz="2200" dirty="0">
                <a:effectLst/>
                <a:latin typeface="Times New Roman" panose="02020603050405020304" pitchFamily="18" charset="0"/>
                <a:ea typeface="Arial" panose="020B0604020202020204" pitchFamily="34" charset="0"/>
              </a:rPr>
              <a:t> 02 </a:t>
            </a:r>
            <a:r>
              <a:rPr lang="en-US" sz="2200" dirty="0" err="1">
                <a:effectLst/>
                <a:latin typeface="Times New Roman" panose="02020603050405020304" pitchFamily="18" charset="0"/>
                <a:ea typeface="Arial" panose="020B0604020202020204" pitchFamily="34" charset="0"/>
              </a:rPr>
              <a:t>phòng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mô</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phỏng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phục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vụ</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giảng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dạy</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vfa</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nghiên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cứu</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ngành</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kế</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toán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tài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chính</a:t>
            </a:r>
            <a:r>
              <a:rPr lang="en-US" sz="2200" dirty="0">
                <a:effectLst/>
                <a:latin typeface="Times New Roman" panose="02020603050405020304" pitchFamily="18" charset="0"/>
                <a:ea typeface="Arial" panose="020B0604020202020204" pitchFamily="34" charset="0"/>
              </a:rPr>
              <a:t> – </a:t>
            </a:r>
            <a:r>
              <a:rPr lang="en-US" sz="2200" dirty="0" err="1">
                <a:effectLst/>
                <a:latin typeface="Times New Roman" panose="02020603050405020304" pitchFamily="18" charset="0"/>
                <a:ea typeface="Arial" panose="020B0604020202020204" pitchFamily="34" charset="0"/>
              </a:rPr>
              <a:t>ngân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hàng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với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số</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tiền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là</a:t>
            </a:r>
            <a:r>
              <a:rPr lang="en-US" sz="2200" dirty="0">
                <a:effectLst/>
                <a:latin typeface="Times New Roman" panose="02020603050405020304" pitchFamily="18" charset="0"/>
                <a:ea typeface="Arial" panose="020B0604020202020204" pitchFamily="34" charset="0"/>
              </a:rPr>
              <a:t> 150 </a:t>
            </a:r>
            <a:r>
              <a:rPr lang="en-US" sz="2200" dirty="0" err="1">
                <a:effectLst/>
                <a:latin typeface="Times New Roman" panose="02020603050405020304" pitchFamily="18" charset="0"/>
                <a:ea typeface="Arial" panose="020B0604020202020204" pitchFamily="34" charset="0"/>
              </a:rPr>
              <a:t>triệu</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đồng</a:t>
            </a:r>
            <a:r>
              <a:rPr lang="en-US" sz="2200" dirty="0">
                <a:effectLst/>
                <a:latin typeface="Times New Roman" panose="02020603050405020304" pitchFamily="18" charset="0"/>
                <a:ea typeface="Arial" panose="020B0604020202020204" pitchFamily="34" charset="0"/>
              </a:rPr>
              <a:t>;… </a:t>
            </a:r>
            <a:r>
              <a:rPr lang="vi-VN" sz="2200" dirty="0">
                <a:effectLst/>
                <a:latin typeface="Times New Roman" panose="02020603050405020304" pitchFamily="18" charset="0"/>
                <a:ea typeface="Arial" panose="020B0604020202020204" pitchFamily="34" charset="0"/>
              </a:rPr>
              <a:t>[H20.</a:t>
            </a:r>
            <a:r>
              <a:rPr lang="en-US" sz="2200" dirty="0">
                <a:effectLst/>
                <a:latin typeface="Times New Roman" panose="02020603050405020304" pitchFamily="18" charset="0"/>
                <a:ea typeface="Arial" panose="020B0604020202020204" pitchFamily="34" charset="0"/>
              </a:rPr>
              <a:t>3</a:t>
            </a:r>
            <a:r>
              <a:rPr lang="vi-VN" sz="2200" dirty="0">
                <a:effectLst/>
                <a:latin typeface="Times New Roman" panose="02020603050405020304" pitchFamily="18" charset="0"/>
                <a:ea typeface="Arial" panose="020B0604020202020204" pitchFamily="34" charset="0"/>
              </a:rPr>
              <a:t>.00</a:t>
            </a:r>
            <a:r>
              <a:rPr lang="en-US" sz="2200" dirty="0">
                <a:effectLst/>
                <a:latin typeface="Times New Roman" panose="02020603050405020304" pitchFamily="18" charset="0"/>
                <a:ea typeface="Arial" panose="020B0604020202020204" pitchFamily="34" charset="0"/>
              </a:rPr>
              <a:t>3</a:t>
            </a:r>
            <a:r>
              <a:rPr lang="vi-VN"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Đối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chiếu</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với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các</a:t>
            </a:r>
            <a:r>
              <a:rPr lang="en-US" sz="2200" dirty="0">
                <a:effectLst/>
                <a:latin typeface="Times New Roman" panose="02020603050405020304" pitchFamily="18" charset="0"/>
                <a:ea typeface="Arial" panose="020B0604020202020204" pitchFamily="34" charset="0"/>
              </a:rPr>
              <a:t> KPIs </a:t>
            </a:r>
            <a:r>
              <a:rPr lang="en-US" sz="2200" dirty="0" err="1">
                <a:effectLst/>
                <a:latin typeface="Times New Roman" panose="02020603050405020304" pitchFamily="18" charset="0"/>
                <a:ea typeface="Arial" panose="020B0604020202020204" pitchFamily="34" charset="0"/>
              </a:rPr>
              <a:t>về</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hoạt</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động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Nghiên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cứu</a:t>
            </a:r>
            <a:r>
              <a:rPr lang="en-US" sz="2200" dirty="0">
                <a:effectLst/>
                <a:latin typeface="Times New Roman" panose="02020603050405020304" pitchFamily="18" charset="0"/>
                <a:ea typeface="Arial" panose="020B0604020202020204" pitchFamily="34" charset="0"/>
              </a:rPr>
              <a:t> khoa </a:t>
            </a:r>
            <a:r>
              <a:rPr lang="en-US" sz="2200" dirty="0" err="1">
                <a:effectLst/>
                <a:latin typeface="Times New Roman" panose="02020603050405020304" pitchFamily="18" charset="0"/>
                <a:ea typeface="Arial" panose="020B0604020202020204" pitchFamily="34" charset="0"/>
              </a:rPr>
              <a:t>học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và</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Hợp</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tác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đối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ngoại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Nhà</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trường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đã</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thực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hiện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khá</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tốt</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và</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hoàn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thành</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cơ</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bản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các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chỉ</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tiêu</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đề</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ra.</a:t>
            </a:r>
            <a:endParaRPr lang="en-US" sz="2200" dirty="0"/>
          </a:p>
        </p:txBody>
      </p:sp>
      <p:sp>
        <p:nvSpPr>
          <p:cNvPr id="5" name="Rectangle 4">
            <a:extLst>
              <a:ext uri="{FF2B5EF4-FFF2-40B4-BE49-F238E27FC236}">
                <a16:creationId xmlns:a16="http://schemas.microsoft.com/office/drawing/2014/main" xmlns="" id="{52F4F7F6-D7C8-3D1A-B289-C5D97B4188A0}"/>
              </a:ext>
            </a:extLst>
          </p:cNvPr>
          <p:cNvSpPr/>
          <p:nvPr/>
        </p:nvSpPr>
        <p:spPr>
          <a:xfrm>
            <a:off x="279918" y="4557011"/>
            <a:ext cx="11668242" cy="230099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err="1">
                <a:effectLst/>
                <a:latin typeface="Times New Roman" panose="02020603050405020304" pitchFamily="18" charset="0"/>
                <a:ea typeface="Arial" panose="020B0604020202020204" pitchFamily="34" charset="0"/>
              </a:rPr>
              <a:t>Trong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giai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đoạn</a:t>
            </a:r>
            <a:r>
              <a:rPr lang="en-US" sz="2400" dirty="0">
                <a:effectLst/>
                <a:latin typeface="Times New Roman" panose="02020603050405020304" pitchFamily="18" charset="0"/>
                <a:ea typeface="Arial" panose="020B0604020202020204" pitchFamily="34" charset="0"/>
              </a:rPr>
              <a:t> 2013 - 2020, </a:t>
            </a:r>
            <a:r>
              <a:rPr lang="en-US" sz="2400" dirty="0" err="1">
                <a:effectLst/>
                <a:latin typeface="Times New Roman" panose="02020603050405020304" pitchFamily="18" charset="0"/>
                <a:ea typeface="Arial" panose="020B0604020202020204" pitchFamily="34" charset="0"/>
              </a:rPr>
              <a:t>Nhà</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trường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đã</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gia</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tăng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được</a:t>
            </a:r>
            <a:r>
              <a:rPr lang="en-US" sz="2400" dirty="0">
                <a:effectLst/>
                <a:latin typeface="Times New Roman" panose="02020603050405020304" pitchFamily="18" charset="0"/>
                <a:ea typeface="Arial" panose="020B0604020202020204" pitchFamily="34" charset="0"/>
              </a:rPr>
              <a:t> 46 </a:t>
            </a:r>
            <a:r>
              <a:rPr lang="en-US" sz="2400" dirty="0" err="1">
                <a:effectLst/>
                <a:latin typeface="Times New Roman" panose="02020603050405020304" pitchFamily="18" charset="0"/>
                <a:ea typeface="Arial" panose="020B0604020202020204" pitchFamily="34" charset="0"/>
              </a:rPr>
              <a:t>đối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trong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và</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ngoài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nước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vượt</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xa</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chỉ</a:t>
            </a:r>
            <a:r>
              <a:rPr lang="en-US" sz="2400"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tiêu</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mỗi</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năm</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tăng</a:t>
            </a:r>
            <a:r>
              <a:rPr lang="en-US" sz="2400" i="1" dirty="0">
                <a:effectLst/>
                <a:latin typeface="Times New Roman" panose="02020603050405020304" pitchFamily="18" charset="0"/>
                <a:ea typeface="Arial" panose="020B0604020202020204" pitchFamily="34" charset="0"/>
              </a:rPr>
              <a:t> 5% </a:t>
            </a:r>
            <a:r>
              <a:rPr lang="en-US" sz="2400" i="1" dirty="0" err="1">
                <a:effectLst/>
                <a:latin typeface="Times New Roman" panose="02020603050405020304" pitchFamily="18" charset="0"/>
                <a:ea typeface="Arial" panose="020B0604020202020204" pitchFamily="34" charset="0"/>
              </a:rPr>
              <a:t>số</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lượng</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đối</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tác</a:t>
            </a:r>
            <a:r>
              <a:rPr lang="en-US" sz="2400" i="1" dirty="0">
                <a:effectLst/>
                <a:latin typeface="Times New Roman" panose="02020603050405020304" pitchFamily="18" charset="0"/>
                <a:ea typeface="Arial" panose="020B0604020202020204" pitchFamily="34" charset="0"/>
              </a:rPr>
              <a:t>” </a:t>
            </a:r>
            <a:r>
              <a:rPr lang="en-US" sz="2400" dirty="0">
                <a:effectLst/>
                <a:latin typeface="Times New Roman" panose="02020603050405020304" pitchFamily="18" charset="0"/>
                <a:ea typeface="Arial" panose="020B0604020202020204" pitchFamily="34" charset="0"/>
              </a:rPr>
              <a:t>[H08.1.006]. so </a:t>
            </a:r>
            <a:r>
              <a:rPr lang="en-US" sz="2400" dirty="0" err="1">
                <a:effectLst/>
                <a:latin typeface="Times New Roman" panose="02020603050405020304" pitchFamily="18" charset="0"/>
                <a:ea typeface="Arial" panose="020B0604020202020204" pitchFamily="34" charset="0"/>
              </a:rPr>
              <a:t>sánh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với</a:t>
            </a:r>
            <a:r>
              <a:rPr lang="en-US" sz="2400" dirty="0">
                <a:effectLst/>
                <a:latin typeface="Times New Roman" panose="02020603050405020304" pitchFamily="18" charset="0"/>
                <a:ea typeface="Arial" panose="020B0604020202020204" pitchFamily="34" charset="0"/>
              </a:rPr>
              <a:t> KPIs </a:t>
            </a:r>
            <a:r>
              <a:rPr lang="en-US" sz="2400" dirty="0" err="1">
                <a:effectLst/>
                <a:latin typeface="Times New Roman" panose="02020603050405020304" pitchFamily="18" charset="0"/>
                <a:ea typeface="Arial" panose="020B0604020202020204" pitchFamily="34" charset="0"/>
              </a:rPr>
              <a:t>đề</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ra</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Nhà</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trường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cũng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đã</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đạt</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chỉ</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tiêu</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sau</a:t>
            </a:r>
            <a:r>
              <a:rPr lang="en-US" sz="2400" dirty="0">
                <a:effectLst/>
                <a:latin typeface="Times New Roman" panose="02020603050405020304" pitchFamily="18" charset="0"/>
                <a:ea typeface="Arial" panose="020B0604020202020204" pitchFamily="34" charset="0"/>
              </a:rPr>
              <a:t>: 25% </a:t>
            </a:r>
            <a:r>
              <a:rPr lang="en-US" sz="2400" dirty="0" err="1">
                <a:effectLst/>
                <a:latin typeface="Times New Roman" panose="02020603050405020304" pitchFamily="18" charset="0"/>
                <a:ea typeface="Arial" panose="020B0604020202020204" pitchFamily="34" charset="0"/>
              </a:rPr>
              <a:t>số</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lượng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đề</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tài</a:t>
            </a:r>
            <a:r>
              <a:rPr lang="en-US" sz="2400" dirty="0">
                <a:effectLst/>
                <a:latin typeface="Times New Roman" panose="02020603050405020304" pitchFamily="18" charset="0"/>
                <a:ea typeface="Arial" panose="020B0604020202020204" pitchFamily="34" charset="0"/>
              </a:rPr>
              <a:t> NCKH </a:t>
            </a:r>
            <a:r>
              <a:rPr lang="en-US" sz="2400" dirty="0" err="1">
                <a:effectLst/>
                <a:latin typeface="Times New Roman" panose="02020603050405020304" pitchFamily="18" charset="0"/>
                <a:ea typeface="Arial" panose="020B0604020202020204" pitchFamily="34" charset="0"/>
              </a:rPr>
              <a:t>chung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với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đối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tác</a:t>
            </a:r>
            <a:r>
              <a:rPr lang="en-US" sz="2400" dirty="0">
                <a:effectLst/>
                <a:latin typeface="Times New Roman" panose="02020603050405020304" pitchFamily="18" charset="0"/>
                <a:ea typeface="Arial" panose="020B0604020202020204" pitchFamily="34" charset="0"/>
              </a:rPr>
              <a:t>, 50% </a:t>
            </a:r>
            <a:r>
              <a:rPr lang="en-US" sz="2400" dirty="0" err="1">
                <a:effectLst/>
                <a:latin typeface="Times New Roman" panose="02020603050405020304" pitchFamily="18" charset="0"/>
                <a:ea typeface="Arial" panose="020B0604020202020204" pitchFamily="34" charset="0"/>
              </a:rPr>
              <a:t>số</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lượng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đề</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tài</a:t>
            </a:r>
            <a:r>
              <a:rPr lang="en-US" sz="2400" dirty="0">
                <a:effectLst/>
                <a:latin typeface="Times New Roman" panose="02020603050405020304" pitchFamily="18" charset="0"/>
                <a:ea typeface="Arial" panose="020B0604020202020204" pitchFamily="34" charset="0"/>
              </a:rPr>
              <a:t> NCKH </a:t>
            </a:r>
            <a:r>
              <a:rPr lang="en-US" sz="2400" dirty="0" err="1">
                <a:effectLst/>
                <a:latin typeface="Times New Roman" panose="02020603050405020304" pitchFamily="18" charset="0"/>
                <a:ea typeface="Arial" panose="020B0604020202020204" pitchFamily="34" charset="0"/>
              </a:rPr>
              <a:t>cấp</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Tỉnh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đề</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ra</a:t>
            </a:r>
            <a:r>
              <a:rPr lang="en-US" sz="2400" dirty="0">
                <a:effectLst/>
                <a:latin typeface="Times New Roman" panose="02020603050405020304" pitchFamily="18" charset="0"/>
                <a:ea typeface="Arial" panose="020B0604020202020204" pitchFamily="34" charset="0"/>
              </a:rPr>
              <a:t>, 200% </a:t>
            </a:r>
            <a:r>
              <a:rPr lang="en-US" sz="2400" dirty="0" err="1">
                <a:effectLst/>
                <a:latin typeface="Times New Roman" panose="02020603050405020304" pitchFamily="18" charset="0"/>
                <a:ea typeface="Arial" panose="020B0604020202020204" pitchFamily="34" charset="0"/>
              </a:rPr>
              <a:t>số</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lượng</a:t>
            </a:r>
            <a:r>
              <a:rPr lang="en-US" sz="2400" dirty="0">
                <a:effectLst/>
                <a:latin typeface="Times New Roman" panose="02020603050405020304" pitchFamily="18" charset="0"/>
                <a:ea typeface="Arial" panose="020B0604020202020204" pitchFamily="34" charset="0"/>
              </a:rPr>
              <a:t> NCKH </a:t>
            </a:r>
            <a:r>
              <a:rPr lang="en-US" sz="2400" dirty="0" err="1">
                <a:effectLst/>
                <a:latin typeface="Times New Roman" panose="02020603050405020304" pitchFamily="18" charset="0"/>
                <a:ea typeface="Arial" panose="020B0604020202020204" pitchFamily="34" charset="0"/>
              </a:rPr>
              <a:t>được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chuyển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giao</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Bên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cạnh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đó</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về</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hợp</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đào</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tạo</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Nhà</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trường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cũng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đã</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đạt</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được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chỉ</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tiêu</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như</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hoàn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thành</a:t>
            </a:r>
            <a:r>
              <a:rPr lang="en-US" sz="2400" dirty="0">
                <a:effectLst/>
                <a:latin typeface="Times New Roman" panose="02020603050405020304" pitchFamily="18" charset="0"/>
                <a:ea typeface="Arial" panose="020B0604020202020204" pitchFamily="34" charset="0"/>
              </a:rPr>
              <a:t> 100% </a:t>
            </a:r>
            <a:r>
              <a:rPr lang="en-US" sz="2400" dirty="0" err="1">
                <a:effectLst/>
                <a:latin typeface="Times New Roman" panose="02020603050405020304" pitchFamily="18" charset="0"/>
                <a:ea typeface="Arial" panose="020B0604020202020204" pitchFamily="34" charset="0"/>
              </a:rPr>
              <a:t>về</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ký</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kết</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thỏa</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thuận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hợp</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với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tổ</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chức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giáo</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dục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uy</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tín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trên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thế</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giới</a:t>
            </a:r>
            <a:endParaRPr lang="en-US" sz="2400" dirty="0"/>
          </a:p>
        </p:txBody>
      </p:sp>
    </p:spTree>
    <p:extLst>
      <p:ext uri="{BB962C8B-B14F-4D97-AF65-F5344CB8AC3E}">
        <p14:creationId xmlns:p14="http://schemas.microsoft.com/office/powerpoint/2010/main" val="62509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0"/>
            <a:ext cx="11887200" cy="960755"/>
          </a:xfrm>
        </p:spPr>
        <p:txBody>
          <a:bodyPr>
            <a:normAutofit fontScale="90000"/>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1 (20.4).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cải</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mối</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NCKH,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lựa</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chọn</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rà</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soát</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h.động</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CSGD</a:t>
            </a:r>
            <a:endParaRPr lang="en-US" sz="2700" b="1" dirty="0">
              <a:solidFill>
                <a:srgbClr val="FF0000"/>
              </a:solidFill>
              <a:latin typeface="Times New Roman" panose="02020603050405020304" pitchFamily="18" charset="0"/>
              <a:ea typeface="+mn-ea"/>
              <a:cs typeface="Times New Roman" panose="02020603050405020304" pitchFamily="18" charset="0"/>
            </a:endParaRPr>
          </a:p>
        </p:txBody>
      </p:sp>
      <p:sp>
        <p:nvSpPr>
          <p:cNvPr id="5" name="Rectangle 4">
            <a:extLst>
              <a:ext uri="{FF2B5EF4-FFF2-40B4-BE49-F238E27FC236}">
                <a16:creationId xmlns:a16="http://schemas.microsoft.com/office/drawing/2014/main" xmlns="" id="{52F4F7F6-D7C8-3D1A-B289-C5D97B4188A0}"/>
              </a:ext>
            </a:extLst>
          </p:cNvPr>
          <p:cNvSpPr/>
          <p:nvPr/>
        </p:nvSpPr>
        <p:spPr>
          <a:xfrm>
            <a:off x="5648793" y="960754"/>
            <a:ext cx="6390807" cy="3056610"/>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dirty="0">
                <a:effectLst/>
                <a:latin typeface="Times New Roman" panose="02020603050405020304" pitchFamily="18" charset="0"/>
                <a:ea typeface="Arial" panose="020B0604020202020204" pitchFamily="34" charset="0"/>
              </a:rPr>
              <a:t>phòng QLKH&amp;HTQT đã đề ra mục tiêu và kế hoạch nhiệm vụ cho năm tới [H08.1.00</a:t>
            </a:r>
            <a:r>
              <a:rPr lang="en-US" sz="2000" dirty="0">
                <a:effectLst/>
                <a:latin typeface="Times New Roman" panose="02020603050405020304" pitchFamily="18" charset="0"/>
                <a:ea typeface="Arial" panose="020B0604020202020204" pitchFamily="34" charset="0"/>
              </a:rPr>
              <a:t>7</a:t>
            </a:r>
            <a:r>
              <a:rPr lang="vi-VN" sz="2000" dirty="0">
                <a:effectLst/>
                <a:latin typeface="Times New Roman" panose="02020603050405020304" pitchFamily="18" charset="0"/>
                <a:ea typeface="Arial" panose="020B0604020202020204" pitchFamily="34" charset="0"/>
              </a:rPr>
              <a:t>], phòng QLKH&amp;HTQT đã yêu cầu các đơn vị nghiên cứu và đề xuất chương trình hợp tác NCKH phù hợp với thế mạnh và định hướng phát triển của đơn vị mình [H20.1.00</a:t>
            </a:r>
            <a:r>
              <a:rPr lang="en-US" sz="2000" dirty="0">
                <a:effectLst/>
                <a:latin typeface="Times New Roman" panose="02020603050405020304" pitchFamily="18" charset="0"/>
                <a:ea typeface="Arial" panose="020B0604020202020204" pitchFamily="34" charset="0"/>
              </a:rPr>
              <a:t>4</a:t>
            </a:r>
            <a:r>
              <a:rPr lang="vi-VN" sz="2000" dirty="0">
                <a:effectLst/>
                <a:latin typeface="Times New Roman" panose="02020603050405020304" pitchFamily="18" charset="0"/>
                <a:ea typeface="Arial" panose="020B0604020202020204" pitchFamily="34" charset="0"/>
              </a:rPr>
              <a:t>]. Sau mỗi năm học, Phòng sẽ trình Nhà trường các văn bản đánh giá tính hiệu quả của các mối quan hệ, đồng thời ra phương án cải thiện/mở rộng các mối quan hệ (tùy vào tình hình cụ thể) và các tiêu chí lựa chọn đối tác để phù hợp với định hướng phát triển mới của trường/đơn vị [H08.</a:t>
            </a:r>
            <a:r>
              <a:rPr lang="en-US" sz="2000" dirty="0">
                <a:effectLst/>
                <a:latin typeface="Times New Roman" panose="02020603050405020304" pitchFamily="18" charset="0"/>
                <a:ea typeface="Arial" panose="020B0604020202020204" pitchFamily="34" charset="0"/>
              </a:rPr>
              <a:t>3</a:t>
            </a:r>
            <a:r>
              <a:rPr lang="vi-VN" sz="2000" dirty="0">
                <a:effectLst/>
                <a:latin typeface="Times New Roman" panose="02020603050405020304" pitchFamily="18" charset="0"/>
                <a:ea typeface="Arial" panose="020B0604020202020204" pitchFamily="34" charset="0"/>
              </a:rPr>
              <a:t>.00</a:t>
            </a:r>
            <a:r>
              <a:rPr lang="en-US" sz="2000" dirty="0">
                <a:effectLst/>
                <a:latin typeface="Times New Roman" panose="02020603050405020304" pitchFamily="18" charset="0"/>
                <a:ea typeface="Arial" panose="020B0604020202020204" pitchFamily="34" charset="0"/>
              </a:rPr>
              <a:t>3</a:t>
            </a:r>
            <a:r>
              <a:rPr lang="vi-VN" sz="2000" dirty="0">
                <a:effectLst/>
                <a:latin typeface="Times New Roman" panose="02020603050405020304" pitchFamily="18" charset="0"/>
                <a:ea typeface="Arial" panose="020B0604020202020204" pitchFamily="34" charset="0"/>
              </a:rPr>
              <a:t>]. </a:t>
            </a:r>
            <a:endParaRPr lang="en-US" sz="2000" dirty="0"/>
          </a:p>
        </p:txBody>
      </p:sp>
      <p:sp>
        <p:nvSpPr>
          <p:cNvPr id="6" name="Rectangle 5">
            <a:extLst>
              <a:ext uri="{FF2B5EF4-FFF2-40B4-BE49-F238E27FC236}">
                <a16:creationId xmlns:a16="http://schemas.microsoft.com/office/drawing/2014/main" xmlns="" id="{85DED590-1B75-1992-34F3-DADEC6A242E0}"/>
              </a:ext>
            </a:extLst>
          </p:cNvPr>
          <p:cNvSpPr/>
          <p:nvPr/>
        </p:nvSpPr>
        <p:spPr>
          <a:xfrm>
            <a:off x="298579" y="960755"/>
            <a:ext cx="5217801" cy="2468245"/>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200" dirty="0">
                <a:effectLst/>
                <a:latin typeface="Times New Roman" panose="02020603050405020304" pitchFamily="18" charset="0"/>
                <a:ea typeface="Arial" panose="020B0604020202020204" pitchFamily="34" charset="0"/>
              </a:rPr>
              <a:t>Ban giám hiệu cùng phòng QLKH&amp;HTQT và các đơn vị đã định kỳ tiến hành đánh giá các đối tác của Trường [H20.4.001]…</a:t>
            </a:r>
            <a:r>
              <a:rPr lang="en-US" sz="2200" dirty="0">
                <a:effectLst/>
                <a:latin typeface="Times New Roman" panose="02020603050405020304" pitchFamily="18" charset="0"/>
                <a:ea typeface="Arial" panose="020B0604020202020204" pitchFamily="34" charset="0"/>
              </a:rPr>
              <a:t>.. </a:t>
            </a:r>
            <a:r>
              <a:rPr lang="vi-VN" sz="2200" dirty="0">
                <a:effectLst/>
                <a:latin typeface="Times New Roman" panose="02020603050405020304" pitchFamily="18" charset="0"/>
                <a:ea typeface="Arial" panose="020B0604020202020204" pitchFamily="34" charset="0"/>
              </a:rPr>
              <a:t>đã xác định được lĩnh vực thế mạnh đối với từng đối tác: đối tác hoạt động khoa học, đối tác trao đổi sinh viên, trao đổi giảng viên… [</a:t>
            </a:r>
            <a:r>
              <a:rPr lang="vi-VN" sz="2200" dirty="0">
                <a:solidFill>
                  <a:srgbClr val="000000"/>
                </a:solidFill>
                <a:effectLst/>
                <a:latin typeface="Times New Roman" panose="02020603050405020304" pitchFamily="18" charset="0"/>
                <a:ea typeface="Arial" panose="020B0604020202020204" pitchFamily="34" charset="0"/>
              </a:rPr>
              <a:t>H20.4.002</a:t>
            </a:r>
            <a:r>
              <a:rPr lang="vi-VN" sz="2200" dirty="0">
                <a:effectLst/>
                <a:latin typeface="Times New Roman" panose="02020603050405020304" pitchFamily="18" charset="0"/>
                <a:ea typeface="Arial" panose="020B0604020202020204" pitchFamily="34" charset="0"/>
              </a:rPr>
              <a:t>]. </a:t>
            </a:r>
            <a:endParaRPr lang="en-US" sz="2200" dirty="0"/>
          </a:p>
        </p:txBody>
      </p:sp>
      <p:sp>
        <p:nvSpPr>
          <p:cNvPr id="3" name="Rectangle 2">
            <a:extLst>
              <a:ext uri="{FF2B5EF4-FFF2-40B4-BE49-F238E27FC236}">
                <a16:creationId xmlns:a16="http://schemas.microsoft.com/office/drawing/2014/main" xmlns="" id="{3081E792-48A1-0388-03C6-64BFEB646FA4}"/>
              </a:ext>
            </a:extLst>
          </p:cNvPr>
          <p:cNvSpPr/>
          <p:nvPr/>
        </p:nvSpPr>
        <p:spPr>
          <a:xfrm>
            <a:off x="152400" y="4161454"/>
            <a:ext cx="6668125" cy="2202024"/>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dirty="0">
                <a:effectLst/>
                <a:latin typeface="Times New Roman" panose="02020603050405020304" pitchFamily="18" charset="0"/>
                <a:ea typeface="Arial" panose="020B0604020202020204" pitchFamily="34" charset="0"/>
              </a:rPr>
              <a:t>Quy định về hệ thống đánh giá KPIs mới để phù hợp mới chiến lược mới [H20.4.003]</a:t>
            </a:r>
            <a:r>
              <a:rPr lang="en-US" sz="2000" dirty="0">
                <a:effectLst/>
                <a:latin typeface="Times New Roman" panose="02020603050405020304" pitchFamily="18" charset="0"/>
                <a:ea typeface="Arial" panose="020B0604020202020204" pitchFamily="34" charset="0"/>
              </a:rPr>
              <a:t>,.. </a:t>
            </a:r>
            <a:r>
              <a:rPr lang="vi-VN" sz="2000" dirty="0">
                <a:effectLst/>
                <a:latin typeface="Times New Roman" panose="02020603050405020304" pitchFamily="18" charset="0"/>
                <a:ea typeface="Arial" panose="020B0604020202020204" pitchFamily="34" charset="0"/>
              </a:rPr>
              <a:t>lựa chọn đối tác có uy tín trong nước và thế giới, đa dạng hóa doanh nghiệp liên kết và các cơ sở giáo dục đa ngành, trong đó tập trung vào 15 ngành chủ lực.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chương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trình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đào</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tạo</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được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cải</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tiến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có</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các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lần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điều</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chỉnh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cấu</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trúc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chương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trình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đào</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tạ</a:t>
            </a:r>
            <a:endParaRPr lang="en-US" sz="2000" dirty="0"/>
          </a:p>
        </p:txBody>
      </p:sp>
      <p:sp>
        <p:nvSpPr>
          <p:cNvPr id="7" name="Rectangle 6">
            <a:extLst>
              <a:ext uri="{FF2B5EF4-FFF2-40B4-BE49-F238E27FC236}">
                <a16:creationId xmlns:a16="http://schemas.microsoft.com/office/drawing/2014/main" xmlns="" id="{DBF29327-14C3-5DCC-9839-76DDE880EF8B}"/>
              </a:ext>
            </a:extLst>
          </p:cNvPr>
          <p:cNvSpPr/>
          <p:nvPr/>
        </p:nvSpPr>
        <p:spPr>
          <a:xfrm>
            <a:off x="6985729" y="4323662"/>
            <a:ext cx="4888666" cy="1116085"/>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vi-VN" sz="2400" dirty="0">
                <a:effectLst/>
                <a:latin typeface="Times New Roman" panose="02020603050405020304" pitchFamily="18" charset="0"/>
                <a:ea typeface="Arial" panose="020B0604020202020204" pitchFamily="34" charset="0"/>
              </a:rPr>
              <a:t>Nhà trường cũng đã ban hành bộ tiêu chí lựa chọn đối tác mới [H20.2.001].</a:t>
            </a:r>
            <a:endParaRPr lang="en-US" sz="2400" dirty="0"/>
          </a:p>
        </p:txBody>
      </p:sp>
      <p:sp>
        <p:nvSpPr>
          <p:cNvPr id="8" name="Rectangle 7">
            <a:extLst>
              <a:ext uri="{FF2B5EF4-FFF2-40B4-BE49-F238E27FC236}">
                <a16:creationId xmlns:a16="http://schemas.microsoft.com/office/drawing/2014/main" xmlns="" id="{EFF128C3-2CEE-527F-CD25-E5E29578368E}"/>
              </a:ext>
            </a:extLst>
          </p:cNvPr>
          <p:cNvSpPr/>
          <p:nvPr/>
        </p:nvSpPr>
        <p:spPr>
          <a:xfrm>
            <a:off x="7066384" y="5779708"/>
            <a:ext cx="4167673" cy="77199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err="1">
                <a:solidFill>
                  <a:srgbClr val="0000FF"/>
                </a:solidFill>
              </a:rPr>
              <a:t>Mô</a:t>
            </a:r>
            <a:r>
              <a:rPr lang="en-US" sz="2000" b="1" dirty="0">
                <a:solidFill>
                  <a:srgbClr val="0000FF"/>
                </a:solidFill>
              </a:rPr>
              <a:t> </a:t>
            </a:r>
            <a:r>
              <a:rPr lang="en-US" sz="2000" b="1" dirty="0" err="1">
                <a:solidFill>
                  <a:srgbClr val="0000FF"/>
                </a:solidFill>
              </a:rPr>
              <a:t>tả</a:t>
            </a:r>
            <a:r>
              <a:rPr lang="en-US" sz="2000" b="1" dirty="0">
                <a:solidFill>
                  <a:srgbClr val="0000FF"/>
                </a:solidFill>
              </a:rPr>
              <a:t> </a:t>
            </a:r>
            <a:r>
              <a:rPr lang="en-US" sz="2000" b="1" dirty="0" err="1">
                <a:solidFill>
                  <a:srgbClr val="0000FF"/>
                </a:solidFill>
              </a:rPr>
              <a:t>mốc</a:t>
            </a:r>
            <a:r>
              <a:rPr lang="en-US" sz="2000" b="1" dirty="0">
                <a:solidFill>
                  <a:srgbClr val="0000FF"/>
                </a:solidFill>
              </a:rPr>
              <a:t> </a:t>
            </a:r>
            <a:r>
              <a:rPr lang="en-US" sz="2000" b="1" dirty="0" err="1">
                <a:solidFill>
                  <a:srgbClr val="0000FF"/>
                </a:solidFill>
              </a:rPr>
              <a:t>chuẩn</a:t>
            </a:r>
            <a:r>
              <a:rPr lang="en-US" sz="2000" b="1" dirty="0">
                <a:solidFill>
                  <a:srgbClr val="0000FF"/>
                </a:solidFill>
              </a:rPr>
              <a:t> </a:t>
            </a:r>
            <a:r>
              <a:rPr lang="en-US" sz="2000" b="1" dirty="0" err="1">
                <a:solidFill>
                  <a:srgbClr val="0000FF"/>
                </a:solidFill>
              </a:rPr>
              <a:t>này</a:t>
            </a:r>
            <a:r>
              <a:rPr lang="en-US" sz="2000" b="1" dirty="0">
                <a:solidFill>
                  <a:srgbClr val="0000FF"/>
                </a:solidFill>
              </a:rPr>
              <a:t> </a:t>
            </a:r>
            <a:r>
              <a:rPr lang="en-US" sz="2000" b="1" dirty="0" err="1">
                <a:solidFill>
                  <a:srgbClr val="0000FF"/>
                </a:solidFill>
              </a:rPr>
              <a:t>lộn</a:t>
            </a:r>
            <a:r>
              <a:rPr lang="en-US" sz="2000" b="1" dirty="0">
                <a:solidFill>
                  <a:srgbClr val="0000FF"/>
                </a:solidFill>
              </a:rPr>
              <a:t> </a:t>
            </a:r>
            <a:r>
              <a:rPr lang="en-US" sz="2000" b="1" dirty="0" err="1">
                <a:solidFill>
                  <a:srgbClr val="0000FF"/>
                </a:solidFill>
              </a:rPr>
              <a:t>xộn</a:t>
            </a:r>
            <a:r>
              <a:rPr lang="en-US" sz="2000" b="1" dirty="0">
                <a:solidFill>
                  <a:srgbClr val="0000FF"/>
                </a:solidFill>
              </a:rPr>
              <a:t>, </a:t>
            </a:r>
            <a:r>
              <a:rPr lang="en-US" sz="2000" b="1" dirty="0" err="1">
                <a:solidFill>
                  <a:srgbClr val="0000FF"/>
                </a:solidFill>
              </a:rPr>
              <a:t>không</a:t>
            </a:r>
            <a:r>
              <a:rPr lang="en-US" sz="2000" b="1" dirty="0">
                <a:solidFill>
                  <a:srgbClr val="0000FF"/>
                </a:solidFill>
              </a:rPr>
              <a:t> </a:t>
            </a:r>
            <a:r>
              <a:rPr lang="en-US" sz="2000" b="1" dirty="0" err="1">
                <a:solidFill>
                  <a:srgbClr val="0000FF"/>
                </a:solidFill>
              </a:rPr>
              <a:t>theo</a:t>
            </a:r>
            <a:r>
              <a:rPr lang="en-US" sz="2000" b="1" dirty="0">
                <a:solidFill>
                  <a:srgbClr val="0000FF"/>
                </a:solidFill>
              </a:rPr>
              <a:t> </a:t>
            </a:r>
            <a:r>
              <a:rPr lang="en-US" sz="2000" b="1" dirty="0" err="1">
                <a:solidFill>
                  <a:srgbClr val="0000FF"/>
                </a:solidFill>
              </a:rPr>
              <a:t>trinh</a:t>
            </a:r>
            <a:r>
              <a:rPr lang="en-US" sz="2000" b="1" dirty="0">
                <a:solidFill>
                  <a:srgbClr val="0000FF"/>
                </a:solidFill>
              </a:rPr>
              <a:t> </a:t>
            </a:r>
            <a:r>
              <a:rPr lang="en-US" sz="2000" b="1" dirty="0" err="1">
                <a:solidFill>
                  <a:srgbClr val="0000FF"/>
                </a:solidFill>
              </a:rPr>
              <a:t>tự</a:t>
            </a:r>
            <a:r>
              <a:rPr lang="en-US" sz="2000" b="1" dirty="0">
                <a:solidFill>
                  <a:srgbClr val="0000FF"/>
                </a:solidFill>
              </a:rPr>
              <a:t> </a:t>
            </a:r>
          </a:p>
        </p:txBody>
      </p:sp>
    </p:spTree>
    <p:extLst>
      <p:ext uri="{BB962C8B-B14F-4D97-AF65-F5344CB8AC3E}">
        <p14:creationId xmlns:p14="http://schemas.microsoft.com/office/powerpoint/2010/main" val="86349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3"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282814" y="167951"/>
            <a:ext cx="11756785" cy="960755"/>
          </a:xfrm>
        </p:spPr>
        <p:txBody>
          <a:bodyPr>
            <a:normAutofit fontScale="90000"/>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2 (20.4). </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CSGD </a:t>
            </a:r>
            <a:r>
              <a:rPr lang="en-US" sz="31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31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tăng</a:t>
            </a:r>
            <a:r>
              <a:rPr lang="en-US" sz="31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mối</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khoa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tuyển</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1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thêm</a:t>
            </a:r>
            <a:r>
              <a:rPr lang="en-US" sz="31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xứng</a:t>
            </a:r>
            <a:r>
              <a:rPr lang="en-US" sz="31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1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tầm</a:t>
            </a:r>
            <a:r>
              <a:rPr lang="en-US" sz="31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700" b="1" dirty="0">
              <a:solidFill>
                <a:srgbClr val="FF0000"/>
              </a:solidFill>
              <a:latin typeface="Times New Roman" panose="02020603050405020304" pitchFamily="18"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788D9FA8-25FA-9FF5-6EDF-2658DB3F7923}"/>
              </a:ext>
            </a:extLst>
          </p:cNvPr>
          <p:cNvSpPr/>
          <p:nvPr/>
        </p:nvSpPr>
        <p:spPr>
          <a:xfrm>
            <a:off x="228600" y="960755"/>
            <a:ext cx="5362730" cy="4015979"/>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effectLst/>
                <a:latin typeface="Times New Roman" panose="02020603050405020304" pitchFamily="18" charset="0"/>
                <a:ea typeface="Arial" panose="020B0604020202020204" pitchFamily="34" charset="0"/>
              </a:rPr>
              <a:t>Từ việc đánh giá, rà soát, Nhà trường có kế hoạch tăng cường các mối quan hệ hợp tác đối tác</a:t>
            </a:r>
            <a:r>
              <a:rPr lang="en-US" sz="2400" dirty="0">
                <a:effectLst/>
                <a:latin typeface="Times New Roman" panose="02020603050405020304" pitchFamily="18" charset="0"/>
                <a:ea typeface="Arial" panose="020B0604020202020204" pitchFamily="34" charset="0"/>
              </a:rPr>
              <a:t>……</a:t>
            </a:r>
            <a:r>
              <a:rPr lang="vi-VN" sz="2400" dirty="0">
                <a:effectLst/>
                <a:latin typeface="Times New Roman" panose="02020603050405020304" pitchFamily="18" charset="0"/>
                <a:ea typeface="Arial" panose="020B0604020202020204" pitchFamily="34" charset="0"/>
              </a:rPr>
              <a:t>như các hoạt động gửi đi đào tạo thạc sĩ, hợp tác nghiên cứu khoa học, trao đổi giáo sư/tiến sĩ, giảng viên, hội thảo, giao lưu văn hóa… [H20.2.003]. Ngoài ra, các mối quan hệ hợp tác còn giúp nâng cao trình độ năng lực nói chung và năng lực NCKH cho giảng viên, cán bộ nghiên cứu và sinh viên của Trường</a:t>
            </a:r>
            <a:endParaRPr lang="en-US" sz="2400" dirty="0"/>
          </a:p>
        </p:txBody>
      </p:sp>
      <p:sp>
        <p:nvSpPr>
          <p:cNvPr id="5" name="Rectangle 4">
            <a:extLst>
              <a:ext uri="{FF2B5EF4-FFF2-40B4-BE49-F238E27FC236}">
                <a16:creationId xmlns:a16="http://schemas.microsoft.com/office/drawing/2014/main" xmlns="" id="{52F4F7F6-D7C8-3D1A-B289-C5D97B4188A0}"/>
              </a:ext>
            </a:extLst>
          </p:cNvPr>
          <p:cNvSpPr/>
          <p:nvPr/>
        </p:nvSpPr>
        <p:spPr>
          <a:xfrm>
            <a:off x="5743731" y="1128706"/>
            <a:ext cx="6219669" cy="3741874"/>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400" dirty="0">
                <a:effectLst/>
                <a:latin typeface="Times New Roman" panose="02020603050405020304" pitchFamily="18" charset="0"/>
                <a:ea typeface="Arial" panose="020B0604020202020204" pitchFamily="34" charset="0"/>
              </a:rPr>
              <a:t>năm 2016 Nhà trường có 01 đối tác; năm 2017 </a:t>
            </a:r>
            <a:r>
              <a:rPr lang="en-US" sz="2400" dirty="0">
                <a:effectLst/>
                <a:latin typeface="Times New Roman" panose="02020603050405020304" pitchFamily="18" charset="0"/>
                <a:ea typeface="Arial" panose="020B0604020202020204" pitchFamily="34" charset="0"/>
              </a:rPr>
              <a:t>..</a:t>
            </a:r>
            <a:r>
              <a:rPr lang="vi-VN" sz="2400" dirty="0">
                <a:effectLst/>
                <a:latin typeface="Times New Roman" panose="02020603050405020304" pitchFamily="18" charset="0"/>
                <a:ea typeface="Arial" panose="020B0604020202020204" pitchFamily="34" charset="0"/>
              </a:rPr>
              <a:t>có 02 đối tác; năm 2018 </a:t>
            </a:r>
            <a:r>
              <a:rPr lang="en-US" sz="2400" dirty="0">
                <a:effectLst/>
                <a:latin typeface="Times New Roman" panose="02020603050405020304" pitchFamily="18" charset="0"/>
                <a:ea typeface="Arial" panose="020B0604020202020204" pitchFamily="34" charset="0"/>
              </a:rPr>
              <a:t>..</a:t>
            </a:r>
            <a:r>
              <a:rPr lang="vi-VN" sz="2400" dirty="0">
                <a:effectLst/>
                <a:latin typeface="Times New Roman" panose="02020603050405020304" pitchFamily="18" charset="0"/>
                <a:ea typeface="Arial" panose="020B0604020202020204" pitchFamily="34" charset="0"/>
              </a:rPr>
              <a:t>có 03 đối tác. Đặc biệt, năm 2019, thêm </a:t>
            </a:r>
            <a:r>
              <a:rPr lang="en-US" sz="2400" dirty="0">
                <a:effectLst/>
                <a:latin typeface="Times New Roman" panose="02020603050405020304" pitchFamily="18" charset="0"/>
                <a:ea typeface="Arial" panose="020B0604020202020204" pitchFamily="34" charset="0"/>
              </a:rPr>
              <a:t>30 </a:t>
            </a:r>
            <a:r>
              <a:rPr lang="vi-VN" sz="2400" dirty="0">
                <a:effectLst/>
                <a:latin typeface="Times New Roman" panose="02020603050405020304" pitchFamily="18" charset="0"/>
                <a:ea typeface="Arial" panose="020B0604020202020204" pitchFamily="34" charset="0"/>
              </a:rPr>
              <a:t>mối quan Năm 2020, tăng lên tới </a:t>
            </a:r>
            <a:r>
              <a:rPr lang="en-US" sz="2400" dirty="0">
                <a:effectLst/>
                <a:latin typeface="Times New Roman" panose="02020603050405020304" pitchFamily="18" charset="0"/>
                <a:ea typeface="Arial" panose="020B0604020202020204" pitchFamily="34" charset="0"/>
              </a:rPr>
              <a:t>23</a:t>
            </a:r>
            <a:r>
              <a:rPr lang="vi-VN" sz="2400" dirty="0">
                <a:effectLst/>
                <a:latin typeface="Times New Roman" panose="02020603050405020304" pitchFamily="18" charset="0"/>
                <a:ea typeface="Arial" panose="020B0604020202020204" pitchFamily="34" charset="0"/>
              </a:rPr>
              <a:t> thỏa thuận hợp tác với các đối tác trong nước và </a:t>
            </a:r>
            <a:r>
              <a:rPr lang="en-US" sz="2400" dirty="0">
                <a:effectLst/>
                <a:latin typeface="Times New Roman" panose="02020603050405020304" pitchFamily="18" charset="0"/>
                <a:ea typeface="Arial" panose="020B0604020202020204" pitchFamily="34" charset="0"/>
              </a:rPr>
              <a:t>7</a:t>
            </a:r>
            <a:r>
              <a:rPr lang="vi-VN" sz="2400" dirty="0">
                <a:effectLst/>
                <a:latin typeface="Times New Roman" panose="02020603050405020304" pitchFamily="18" charset="0"/>
                <a:ea typeface="Arial" panose="020B0604020202020204" pitchFamily="34" charset="0"/>
              </a:rPr>
              <a:t> biên bản ghi nhớ (MOU) với các đối tác nước ngoài về các chương trình liên kết đào tạo</a:t>
            </a:r>
            <a:r>
              <a:rPr lang="en-US" sz="2400" dirty="0">
                <a:effectLst/>
                <a:latin typeface="Times New Roman" panose="02020603050405020304" pitchFamily="18" charset="0"/>
                <a:ea typeface="Arial" panose="020B0604020202020204" pitchFamily="34" charset="0"/>
              </a:rPr>
              <a:t>..</a:t>
            </a:r>
            <a:r>
              <a:rPr lang="vi-VN" sz="2400" dirty="0">
                <a:effectLst/>
                <a:latin typeface="Times New Roman" panose="02020603050405020304" pitchFamily="18" charset="0"/>
                <a:ea typeface="Arial" panose="020B0604020202020204" pitchFamily="34" charset="0"/>
              </a:rPr>
              <a:t> ...  [H08.2.001].</a:t>
            </a:r>
            <a:endParaRPr lang="en-US" sz="2400" dirty="0">
              <a:effectLst/>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xmlns="" id="{BBC90DDB-F994-5ACB-5066-CCC6D2C35BAC}"/>
              </a:ext>
            </a:extLst>
          </p:cNvPr>
          <p:cNvSpPr/>
          <p:nvPr/>
        </p:nvSpPr>
        <p:spPr>
          <a:xfrm>
            <a:off x="282815" y="5081667"/>
            <a:ext cx="6631169" cy="1608382"/>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vi-VN" sz="2400" dirty="0">
                <a:effectLst/>
                <a:latin typeface="Times New Roman" panose="02020603050405020304" pitchFamily="18" charset="0"/>
                <a:ea typeface="Arial" panose="020B0604020202020204" pitchFamily="34" charset="0"/>
              </a:rPr>
              <a:t>năm 2020, Nhà trường đã ký kết mới được văn bản ghi nhớ về quan hệ hợp tác với Trường đại học Shinhan của Hàn Quốc [H20.2.004] và 16 doanh nghiệp trong nước [H08.2.001],</a:t>
            </a:r>
            <a:endParaRPr lang="en-US" sz="2400" dirty="0"/>
          </a:p>
        </p:txBody>
      </p:sp>
      <p:sp>
        <p:nvSpPr>
          <p:cNvPr id="6" name="Rectangle 5">
            <a:extLst>
              <a:ext uri="{FF2B5EF4-FFF2-40B4-BE49-F238E27FC236}">
                <a16:creationId xmlns:a16="http://schemas.microsoft.com/office/drawing/2014/main" xmlns="" id="{11B0C5CA-EDD4-02A0-84BB-3ACCF922C973}"/>
              </a:ext>
            </a:extLst>
          </p:cNvPr>
          <p:cNvSpPr/>
          <p:nvPr/>
        </p:nvSpPr>
        <p:spPr>
          <a:xfrm>
            <a:off x="7259218" y="5654351"/>
            <a:ext cx="3573624" cy="103569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tích</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tang </a:t>
            </a: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xứng</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tầm</a:t>
            </a:r>
            <a:r>
              <a:rPr lang="en-US"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84390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3"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339014" y="102637"/>
            <a:ext cx="11436219" cy="858118"/>
          </a:xfrm>
        </p:spPr>
        <p:txBody>
          <a:bodyPr>
            <a:normAutofit fontScale="90000"/>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3 (20.4). </a:t>
            </a:r>
            <a:r>
              <a:rPr lang="vi-VN"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Kết quả </a:t>
            </a:r>
            <a:r>
              <a:rPr lang="vi-VN"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của các h</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a:t>
            </a:r>
            <a:r>
              <a:rPr lang="vi-VN"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ộng phát triển hợp tác và đối tác của CSGD </a:t>
            </a:r>
            <a:r>
              <a:rPr lang="vi-VN"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đáp ứng </a:t>
            </a:r>
            <a:r>
              <a:rPr lang="vi-VN"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được mục tiêu </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NC</a:t>
            </a:r>
            <a:endParaRPr lang="en-US" sz="2700" b="1" dirty="0">
              <a:solidFill>
                <a:srgbClr val="FF0000"/>
              </a:solidFill>
              <a:latin typeface="Times New Roman" panose="02020603050405020304" pitchFamily="18"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788D9FA8-25FA-9FF5-6EDF-2658DB3F7923}"/>
              </a:ext>
            </a:extLst>
          </p:cNvPr>
          <p:cNvSpPr/>
          <p:nvPr/>
        </p:nvSpPr>
        <p:spPr>
          <a:xfrm>
            <a:off x="556874" y="1054359"/>
            <a:ext cx="5200114" cy="3135087"/>
          </a:xfrm>
          <a:prstGeom prst="rect">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200" dirty="0">
                <a:effectLst/>
                <a:latin typeface="Times New Roman" panose="02020603050405020304" pitchFamily="18" charset="0"/>
                <a:ea typeface="Arial" panose="020B0604020202020204" pitchFamily="34" charset="0"/>
              </a:rPr>
              <a:t>Với mục tiêu trở thành Trường đại học định hướng ứng dụng, các hoạt động hợp tác chủ yếu đều nhắm đến mục tiêu ứng dụng cao như hợp tác với các trường đại học trong nước, quốc tế có đào tạo cùng ngành nghề với Trường và các doanh nghiệp kinh tế bên ngoài [H08.2.001]. </a:t>
            </a:r>
            <a:r>
              <a:rPr lang="en-US" sz="2200" dirty="0">
                <a:effectLst/>
                <a:latin typeface="Times New Roman" panose="02020603050405020304" pitchFamily="18" charset="0"/>
                <a:ea typeface="Arial" panose="020B0604020202020204" pitchFamily="34" charset="0"/>
              </a:rPr>
              <a:t>.. </a:t>
            </a:r>
            <a:r>
              <a:rPr lang="vi-VN" sz="2200" dirty="0">
                <a:effectLst/>
                <a:latin typeface="Times New Roman" panose="02020603050405020304" pitchFamily="18" charset="0"/>
                <a:ea typeface="Arial" panose="020B0604020202020204" pitchFamily="34" charset="0"/>
              </a:rPr>
              <a:t>được lựa chọn đều có những điểm phù hợp với mục tiêu chiến lược phát triể</a:t>
            </a:r>
            <a:r>
              <a:rPr lang="en-US" sz="2200" dirty="0">
                <a:effectLst/>
                <a:latin typeface="Times New Roman" panose="02020603050405020304" pitchFamily="18" charset="0"/>
                <a:ea typeface="Arial" panose="020B0604020202020204" pitchFamily="34" charset="0"/>
              </a:rPr>
              <a:t>n..</a:t>
            </a:r>
            <a:endParaRPr lang="en-US" sz="2200" dirty="0"/>
          </a:p>
        </p:txBody>
      </p:sp>
      <p:sp>
        <p:nvSpPr>
          <p:cNvPr id="5" name="Rectangle 4">
            <a:extLst>
              <a:ext uri="{FF2B5EF4-FFF2-40B4-BE49-F238E27FC236}">
                <a16:creationId xmlns:a16="http://schemas.microsoft.com/office/drawing/2014/main" xmlns="" id="{52F4F7F6-D7C8-3D1A-B289-C5D97B4188A0}"/>
              </a:ext>
            </a:extLst>
          </p:cNvPr>
          <p:cNvSpPr/>
          <p:nvPr/>
        </p:nvSpPr>
        <p:spPr>
          <a:xfrm>
            <a:off x="5943600" y="1054359"/>
            <a:ext cx="6096000" cy="2967136"/>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000" dirty="0">
                <a:effectLst/>
                <a:latin typeface="Times New Roman" panose="02020603050405020304" pitchFamily="18" charset="0"/>
                <a:ea typeface="Arial" panose="020B0604020202020204" pitchFamily="34" charset="0"/>
              </a:rPr>
              <a:t>Trong giai đoạn 2013 - 2020, mục tiêu của Nhà trường là </a:t>
            </a:r>
            <a:r>
              <a:rPr lang="vi-VN" sz="2000" i="1" dirty="0">
                <a:effectLst/>
                <a:latin typeface="Times New Roman" panose="02020603050405020304" pitchFamily="18" charset="0"/>
                <a:ea typeface="Arial" panose="020B0604020202020204" pitchFamily="34" charset="0"/>
              </a:rPr>
              <a:t>“trở thành trường trọng điểm về ứng dụng khoa học trong lĩnh vực CNTT-TT”</a:t>
            </a:r>
            <a:r>
              <a:rPr lang="vi-VN" sz="2000" dirty="0">
                <a:effectLst/>
                <a:latin typeface="Times New Roman" panose="02020603050405020304" pitchFamily="18" charset="0"/>
                <a:ea typeface="Arial" panose="020B0604020202020204" pitchFamily="34" charset="0"/>
              </a:rPr>
              <a:t>[H01.1.002]. </a:t>
            </a:r>
            <a:r>
              <a:rPr lang="en-US" sz="2000" dirty="0">
                <a:effectLst/>
                <a:latin typeface="Times New Roman" panose="02020603050405020304" pitchFamily="18" charset="0"/>
                <a:ea typeface="Arial" panose="020B0604020202020204" pitchFamily="34" charset="0"/>
              </a:rPr>
              <a:t>…</a:t>
            </a:r>
            <a:r>
              <a:rPr lang="vi-VN" sz="2000" dirty="0">
                <a:effectLst/>
                <a:latin typeface="Times New Roman" panose="02020603050405020304" pitchFamily="18" charset="0"/>
                <a:ea typeface="Arial" panose="020B0604020202020204" pitchFamily="34" charset="0"/>
              </a:rPr>
              <a:t> phát triển hợp tác và đối tác của giai đoạn này đã đáp ứng được mục tiêu nghiên cứu</a:t>
            </a:r>
            <a:r>
              <a:rPr lang="en-US" sz="2000" dirty="0">
                <a:effectLst/>
                <a:latin typeface="Times New Roman" panose="02020603050405020304" pitchFamily="18" charset="0"/>
                <a:ea typeface="Arial" panose="020B0604020202020204" pitchFamily="34" charset="0"/>
              </a:rPr>
              <a:t>…</a:t>
            </a:r>
            <a:r>
              <a:rPr lang="vi-VN" sz="2000" dirty="0">
                <a:effectLst/>
                <a:latin typeface="Times New Roman" panose="02020603050405020304" pitchFamily="18" charset="0"/>
                <a:ea typeface="Arial" panose="020B0604020202020204" pitchFamily="34" charset="0"/>
              </a:rPr>
              <a:t>có các chương trình chuyển giao công nghệ cho các đối tác. </a:t>
            </a:r>
            <a:r>
              <a:rPr lang="en-US" sz="2000" dirty="0" err="1">
                <a:effectLst/>
                <a:latin typeface="Times New Roman" panose="02020603050405020304" pitchFamily="18" charset="0"/>
                <a:ea typeface="Arial" panose="020B0604020202020204" pitchFamily="34" charset="0"/>
              </a:rPr>
              <a:t>Nhà</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trường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có</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các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hoạt</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động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chuyển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giao</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công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nghệ</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cho</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các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bên</a:t>
            </a:r>
            <a:r>
              <a:rPr lang="en-US" sz="2000" dirty="0">
                <a:effectLst/>
                <a:latin typeface="Times New Roman" panose="02020603050405020304" pitchFamily="18" charset="0"/>
                <a:ea typeface="Arial" panose="020B0604020202020204" pitchFamily="34" charset="0"/>
              </a:rPr>
              <a:t> [H19.2.004]</a:t>
            </a:r>
            <a:r>
              <a:rPr lang="vi-VN" sz="2000" dirty="0">
                <a:effectLst/>
                <a:latin typeface="Times New Roman" panose="02020603050405020304" pitchFamily="18" charset="0"/>
                <a:ea typeface="Arial" panose="020B0604020202020204" pitchFamily="34" charset="0"/>
              </a:rPr>
              <a:t>. Thành quả bước đầu đã đưa những NCKH của Trường được đưa ra ứng dụng ngoài thị trường. </a:t>
            </a:r>
            <a:endParaRPr lang="en-US" sz="2000" dirty="0"/>
          </a:p>
        </p:txBody>
      </p:sp>
      <p:sp>
        <p:nvSpPr>
          <p:cNvPr id="3" name="Rectangle 2">
            <a:extLst>
              <a:ext uri="{FF2B5EF4-FFF2-40B4-BE49-F238E27FC236}">
                <a16:creationId xmlns:a16="http://schemas.microsoft.com/office/drawing/2014/main" xmlns="" id="{0999E83F-F68D-F67D-DC2E-2812EAC5A029}"/>
              </a:ext>
            </a:extLst>
          </p:cNvPr>
          <p:cNvSpPr/>
          <p:nvPr/>
        </p:nvSpPr>
        <p:spPr>
          <a:xfrm>
            <a:off x="339014" y="4461561"/>
            <a:ext cx="8935615" cy="2116521"/>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200" dirty="0">
                <a:effectLst/>
                <a:latin typeface="Times New Roman" panose="02020603050405020304" pitchFamily="18" charset="0"/>
                <a:ea typeface="Arial" panose="020B0604020202020204" pitchFamily="34" charset="0"/>
              </a:rPr>
              <a:t>2021 - 2025, mục tiêu của Nhà trường nghiên cứu và đào tạo hướng đến đa ngành, tập trung vào 15 ngành chủ lực</a:t>
            </a:r>
            <a:r>
              <a:rPr lang="en-US" sz="2200" dirty="0">
                <a:effectLst/>
                <a:latin typeface="Times New Roman" panose="02020603050405020304" pitchFamily="18" charset="0"/>
                <a:ea typeface="Arial" panose="020B0604020202020204" pitchFamily="34" charset="0"/>
              </a:rPr>
              <a:t>,..</a:t>
            </a:r>
            <a:r>
              <a:rPr lang="vi-VN" sz="2200" dirty="0">
                <a:effectLst/>
                <a:latin typeface="Times New Roman" panose="02020603050405020304" pitchFamily="18" charset="0"/>
                <a:ea typeface="Arial" panose="020B0604020202020204" pitchFamily="34" charset="0"/>
              </a:rPr>
              <a:t> năm 2020, Nhà trường đã ký kết mới được văn bản ghi nhớ về quan hệ hợp tác với Trường đại học Shinhan của Hàn Quốc [H20.2.004] và 16 doanh nghiệp trong nước [H08.2.001], trong đó có các điều khoản cụ thể về hợp tác nghiên cứu khoa học</a:t>
            </a:r>
            <a:r>
              <a:rPr lang="vi-VN" sz="1800" dirty="0">
                <a:effectLst/>
                <a:latin typeface="Times New Roman" panose="02020603050405020304" pitchFamily="18" charset="0"/>
                <a:ea typeface="Arial" panose="020B0604020202020204" pitchFamily="34" charset="0"/>
              </a:rPr>
              <a:t>. </a:t>
            </a:r>
            <a:endParaRPr lang="en-US" dirty="0"/>
          </a:p>
        </p:txBody>
      </p:sp>
    </p:spTree>
    <p:extLst>
      <p:ext uri="{BB962C8B-B14F-4D97-AF65-F5344CB8AC3E}">
        <p14:creationId xmlns:p14="http://schemas.microsoft.com/office/powerpoint/2010/main" val="14363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419878" y="151764"/>
            <a:ext cx="11512420"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4 (20.4). </a:t>
            </a:r>
            <a:r>
              <a:rPr lang="vi-VN"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Các hoạt động hợp tác và đối tác của CSGD làm </a:t>
            </a:r>
            <a:r>
              <a:rPr lang="vi-VN"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gia tăng các nguồn lực </a:t>
            </a:r>
            <a:r>
              <a:rPr lang="vi-VN" sz="2800" b="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cho CSGD (nhân lực, tài lực).</a:t>
            </a:r>
            <a:endParaRPr lang="en-US" sz="2700" b="1" dirty="0">
              <a:solidFill>
                <a:srgbClr val="FF0000"/>
              </a:solidFill>
              <a:latin typeface="Times New Roman" panose="02020603050405020304" pitchFamily="18"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788D9FA8-25FA-9FF5-6EDF-2658DB3F7923}"/>
              </a:ext>
            </a:extLst>
          </p:cNvPr>
          <p:cNvSpPr/>
          <p:nvPr/>
        </p:nvSpPr>
        <p:spPr>
          <a:xfrm>
            <a:off x="259702" y="1546079"/>
            <a:ext cx="5958841" cy="405664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200" dirty="0">
                <a:effectLst/>
                <a:latin typeface="Times New Roman" panose="02020603050405020304" pitchFamily="18" charset="0"/>
                <a:ea typeface="Arial" panose="020B0604020202020204" pitchFamily="34" charset="0"/>
              </a:rPr>
              <a:t>2013-2020 vừa qua, các hoạt động hợp tác với các đối tác trong và ngoài nước đã giúp Nhà trường nâng cao uy tín, quảng bá hình ảnh của một ngôi Trường uy tín, từng bước nâng cao năng lực cho giảng viên/sinh viên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Dự</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án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Lắp</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đặt</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tuyến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ống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cấp</a:t>
            </a:r>
            <a:r>
              <a:rPr lang="en-US" sz="2200" dirty="0">
                <a:effectLst/>
                <a:latin typeface="Times New Roman" panose="02020603050405020304" pitchFamily="18" charset="0"/>
                <a:ea typeface="Arial" panose="020B0604020202020204" pitchFamily="34" charset="0"/>
              </a:rPr>
              <a:t> 2 </a:t>
            </a:r>
            <a:r>
              <a:rPr lang="en-US" sz="2200" dirty="0" err="1">
                <a:effectLst/>
                <a:latin typeface="Times New Roman" panose="02020603050405020304" pitchFamily="18" charset="0"/>
                <a:ea typeface="Arial" panose="020B0604020202020204" pitchFamily="34" charset="0"/>
              </a:rPr>
              <a:t>đường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Phạm</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Văn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Bạch</a:t>
            </a:r>
            <a:r>
              <a:rPr lang="en-US" sz="2200" dirty="0">
                <a:effectLst/>
                <a:latin typeface="Times New Roman" panose="02020603050405020304" pitchFamily="18" charset="0"/>
                <a:ea typeface="Arial" panose="020B0604020202020204" pitchFamily="34" charset="0"/>
              </a:rPr>
              <a:t> – </a:t>
            </a:r>
            <a:r>
              <a:rPr lang="en-US" sz="2200" dirty="0" err="1">
                <a:effectLst/>
                <a:latin typeface="Times New Roman" panose="02020603050405020304" pitchFamily="18" charset="0"/>
                <a:ea typeface="Arial" panose="020B0604020202020204" pitchFamily="34" charset="0"/>
              </a:rPr>
              <a:t>Tân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Sơn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mang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lại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cho</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Nhà</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trường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nguồn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thu</a:t>
            </a:r>
            <a:r>
              <a:rPr lang="en-US" sz="2200" dirty="0">
                <a:effectLst/>
                <a:latin typeface="Times New Roman" panose="02020603050405020304" pitchFamily="18" charset="0"/>
                <a:ea typeface="Arial" panose="020B0604020202020204" pitchFamily="34" charset="0"/>
              </a:rPr>
              <a:t> 14,6 </a:t>
            </a:r>
            <a:r>
              <a:rPr lang="en-US" sz="2200" dirty="0" err="1">
                <a:effectLst/>
                <a:latin typeface="Times New Roman" panose="02020603050405020304" pitchFamily="18" charset="0"/>
                <a:ea typeface="Arial" panose="020B0604020202020204" pitchFamily="34" charset="0"/>
              </a:rPr>
              <a:t>triệu</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đồng</a:t>
            </a:r>
            <a:r>
              <a:rPr lang="en-US" sz="2200" dirty="0">
                <a:effectLst/>
                <a:latin typeface="Times New Roman" panose="02020603050405020304" pitchFamily="18" charset="0"/>
                <a:ea typeface="Arial" panose="020B0604020202020204" pitchFamily="34" charset="0"/>
              </a:rPr>
              <a:t>.</a:t>
            </a:r>
            <a:r>
              <a:rPr lang="vi-VN" sz="2200" dirty="0">
                <a:effectLst/>
                <a:latin typeface="Times New Roman" panose="02020603050405020304" pitchFamily="18" charset="0"/>
                <a:ea typeface="Arial" panose="020B0604020202020204" pitchFamily="34" charset="0"/>
              </a:rPr>
              <a:t> Nhà trường đã có 3</a:t>
            </a:r>
            <a:r>
              <a:rPr lang="en-US" sz="2200" dirty="0">
                <a:effectLst/>
                <a:latin typeface="Times New Roman" panose="02020603050405020304" pitchFamily="18" charset="0"/>
                <a:ea typeface="Arial" panose="020B0604020202020204" pitchFamily="34" charset="0"/>
              </a:rPr>
              <a:t>4</a:t>
            </a:r>
            <a:r>
              <a:rPr lang="vi-VN" sz="2200" dirty="0">
                <a:effectLst/>
                <a:latin typeface="Times New Roman" panose="02020603050405020304" pitchFamily="18" charset="0"/>
                <a:ea typeface="Arial" panose="020B0604020202020204" pitchFamily="34" charset="0"/>
              </a:rPr>
              <a:t> lượt giảng viên/sinh viên được cử đi học tập/nghiên cứu [H20.2.005]; 100% sinh viên Nhà trường được tạo điều kiện đi thực tập tốt nghiệp ở doanh nghiệp đối tác</a:t>
            </a:r>
            <a:endParaRPr lang="en-US" sz="2200" dirty="0"/>
          </a:p>
        </p:txBody>
      </p:sp>
      <p:sp>
        <p:nvSpPr>
          <p:cNvPr id="5" name="Rectangle 4">
            <a:extLst>
              <a:ext uri="{FF2B5EF4-FFF2-40B4-BE49-F238E27FC236}">
                <a16:creationId xmlns:a16="http://schemas.microsoft.com/office/drawing/2014/main" xmlns="" id="{52F4F7F6-D7C8-3D1A-B289-C5D97B4188A0}"/>
              </a:ext>
            </a:extLst>
          </p:cNvPr>
          <p:cNvSpPr/>
          <p:nvPr/>
        </p:nvSpPr>
        <p:spPr>
          <a:xfrm>
            <a:off x="6386493" y="1546079"/>
            <a:ext cx="5471160" cy="405664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200" dirty="0">
                <a:effectLst/>
                <a:latin typeface="Times New Roman" panose="02020603050405020304" pitchFamily="18" charset="0"/>
                <a:ea typeface="Arial" panose="020B0604020202020204" pitchFamily="34" charset="0"/>
              </a:rPr>
              <a:t>2018-2020, </a:t>
            </a:r>
            <a:r>
              <a:rPr lang="en-US" sz="2200" dirty="0" err="1">
                <a:effectLst/>
                <a:latin typeface="Times New Roman" panose="02020603050405020304" pitchFamily="18" charset="0"/>
                <a:ea typeface="Arial" panose="020B0604020202020204" pitchFamily="34" charset="0"/>
              </a:rPr>
              <a:t>Nhà</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trương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mua</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và</a:t>
            </a:r>
            <a:r>
              <a:rPr lang="en-US" sz="2200" dirty="0">
                <a:effectLst/>
                <a:latin typeface="Times New Roman" panose="02020603050405020304" pitchFamily="18" charset="0"/>
                <a:ea typeface="Arial" panose="020B0604020202020204" pitchFamily="34" charset="0"/>
              </a:rPr>
              <a:t> </a:t>
            </a:r>
            <a:r>
              <a:rPr lang="vi-VN" sz="2200" dirty="0">
                <a:effectLst/>
                <a:latin typeface="Times New Roman" panose="02020603050405020304" pitchFamily="18" charset="0"/>
                <a:ea typeface="Arial" panose="020B0604020202020204" pitchFamily="34" charset="0"/>
              </a:rPr>
              <a:t> cung cấp các trang thiết bị, vật chất cho các phòng học, phòng làm việc </a:t>
            </a:r>
            <a:r>
              <a:rPr lang="en-US" sz="2200" dirty="0" err="1">
                <a:effectLst/>
                <a:latin typeface="Times New Roman" panose="02020603050405020304" pitchFamily="18" charset="0"/>
                <a:ea typeface="Arial" panose="020B0604020202020204" pitchFamily="34" charset="0"/>
              </a:rPr>
              <a:t>cho</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cán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bộ</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nhân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viên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của</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trường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để</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có</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điều</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kiện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tốt</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hơn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trong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công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tác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hợp</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tác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liên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kết</a:t>
            </a:r>
            <a:r>
              <a:rPr lang="vi-VN" sz="2200" dirty="0">
                <a:effectLst/>
                <a:latin typeface="Times New Roman" panose="02020603050405020304" pitchFamily="18" charset="0"/>
                <a:ea typeface="Arial" panose="020B0604020202020204" pitchFamily="34" charset="0"/>
              </a:rPr>
              <a:t> [H20.2.007].</a:t>
            </a:r>
            <a:r>
              <a:rPr lang="en-US" sz="2200" dirty="0">
                <a:effectLst/>
                <a:latin typeface="Times New Roman" panose="02020603050405020304" pitchFamily="18" charset="0"/>
                <a:ea typeface="Arial" panose="020B0604020202020204" pitchFamily="34" charset="0"/>
              </a:rPr>
              <a:t>; </a:t>
            </a:r>
            <a:r>
              <a:rPr lang="vi-VN" sz="2200" dirty="0">
                <a:effectLst/>
                <a:latin typeface="Times New Roman" panose="02020603050405020304" pitchFamily="18" charset="0"/>
                <a:ea typeface="Arial" panose="020B0604020202020204" pitchFamily="34" charset="0"/>
              </a:rPr>
              <a:t>tạo được niềm tin quan trọng với bạn bè quốc tế, tạo điều kiện thuận lợi cho Nhà trường trong việc đàm phán và ký kết các thỏa thuận hợp tác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học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bổng</a:t>
            </a:r>
            <a:r>
              <a:rPr lang="en-US" sz="2200" dirty="0">
                <a:effectLst/>
                <a:latin typeface="Times New Roman" panose="02020603050405020304" pitchFamily="18" charset="0"/>
                <a:ea typeface="Arial" panose="020B0604020202020204" pitchFamily="34" charset="0"/>
              </a:rPr>
              <a:t> do </a:t>
            </a:r>
            <a:r>
              <a:rPr lang="en-US" sz="2200" dirty="0" err="1">
                <a:effectLst/>
                <a:latin typeface="Times New Roman" panose="02020603050405020304" pitchFamily="18" charset="0"/>
                <a:ea typeface="Arial" panose="020B0604020202020204" pitchFamily="34" charset="0"/>
              </a:rPr>
              <a:t>doanh</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nghiệp</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tài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trợ</a:t>
            </a:r>
            <a:r>
              <a:rPr lang="en-US" sz="2200" dirty="0">
                <a:effectLst/>
                <a:latin typeface="Times New Roman" panose="02020603050405020304" pitchFamily="18" charset="0"/>
                <a:ea typeface="Arial" panose="020B0604020202020204" pitchFamily="34" charset="0"/>
              </a:rPr>
              <a:t> [H20.2.008], </a:t>
            </a:r>
            <a:r>
              <a:rPr lang="en-US" sz="2200" dirty="0" err="1">
                <a:effectLst/>
                <a:latin typeface="Times New Roman" panose="02020603050405020304" pitchFamily="18" charset="0"/>
                <a:ea typeface="Arial" panose="020B0604020202020204" pitchFamily="34" charset="0"/>
              </a:rPr>
              <a:t>hỗ</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trợ</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các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sinh</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viên</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Nhà</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trường</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thực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tập</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tại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các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doanh</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nghiệp</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đối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tác</a:t>
            </a:r>
            <a:r>
              <a:rPr lang="en-US" sz="2200" dirty="0">
                <a:effectLst/>
                <a:latin typeface="Times New Roman" panose="02020603050405020304" pitchFamily="18" charset="0"/>
                <a:ea typeface="Arial" panose="020B0604020202020204" pitchFamily="34" charset="0"/>
              </a:rPr>
              <a:t> [H08.2.007]</a:t>
            </a:r>
            <a:endParaRPr lang="en-US" sz="2200" dirty="0"/>
          </a:p>
        </p:txBody>
      </p:sp>
    </p:spTree>
    <p:extLst>
      <p:ext uri="{BB962C8B-B14F-4D97-AF65-F5344CB8AC3E}">
        <p14:creationId xmlns:p14="http://schemas.microsoft.com/office/powerpoint/2010/main" val="330109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E3795A-9D30-4814-A40C-5CAAF0C9C067}"/>
              </a:ext>
            </a:extLst>
          </p:cNvPr>
          <p:cNvSpPr>
            <a:spLocks noGrp="1"/>
          </p:cNvSpPr>
          <p:nvPr>
            <p:ph type="title"/>
          </p:nvPr>
        </p:nvSpPr>
        <p:spPr>
          <a:xfrm>
            <a:off x="838200" y="365126"/>
            <a:ext cx="10515600" cy="1081120"/>
          </a:xfrm>
          <a:solidFill>
            <a:schemeClr val="bg2"/>
          </a:solidFill>
        </p:spPr>
        <p:txBody>
          <a:bodyPr>
            <a:normAutofit fontScale="90000"/>
          </a:bodyPr>
          <a:lstStyle/>
          <a:p>
            <a:pPr algn="ctr"/>
            <a:r>
              <a:rPr lang="en-US" b="1" dirty="0">
                <a:solidFill>
                  <a:srgbClr val="00B0F0"/>
                </a:solidFill>
                <a:latin typeface="Times New Roman" panose="02020603050405020304" pitchFamily="18" charset="0"/>
                <a:cs typeface="Times New Roman" panose="02020603050405020304" pitchFamily="18" charset="0"/>
              </a:rPr>
              <a:t/>
            </a:r>
            <a:br>
              <a:rPr lang="en-US" b="1" dirty="0">
                <a:solidFill>
                  <a:srgbClr val="00B0F0"/>
                </a:solidFill>
                <a:latin typeface="Times New Roman" panose="02020603050405020304" pitchFamily="18" charset="0"/>
                <a:cs typeface="Times New Roman" panose="02020603050405020304" pitchFamily="18" charset="0"/>
              </a:rPr>
            </a:br>
            <a:r>
              <a:rPr lang="en-US" b="1" dirty="0">
                <a:solidFill>
                  <a:srgbClr val="0000FF"/>
                </a:solidFill>
                <a:latin typeface="Times New Roman" panose="02020603050405020304" pitchFamily="18" charset="0"/>
                <a:cs typeface="Times New Roman" panose="02020603050405020304" pitchFamily="18" charset="0"/>
              </a:rPr>
              <a:t>CÁC VĂN BẢN LIÊN QUAN ĐGN CTĐT</a:t>
            </a:r>
            <a:r>
              <a:rPr lang="en-US" dirty="0">
                <a:solidFill>
                  <a:srgbClr val="0000FF"/>
                </a:solidFill>
              </a:rPr>
              <a:t/>
            </a:r>
            <a:br>
              <a:rPr lang="en-US" dirty="0">
                <a:solidFill>
                  <a:srgbClr val="0000FF"/>
                </a:solidFill>
              </a:rPr>
            </a:br>
            <a:endParaRPr lang="en-US" dirty="0">
              <a:solidFill>
                <a:srgbClr val="0000FF"/>
              </a:solidFill>
            </a:endParaRPr>
          </a:p>
        </p:txBody>
      </p:sp>
      <p:graphicFrame>
        <p:nvGraphicFramePr>
          <p:cNvPr id="6" name="Content Placeholder 5">
            <a:extLst>
              <a:ext uri="{FF2B5EF4-FFF2-40B4-BE49-F238E27FC236}">
                <a16:creationId xmlns:a16="http://schemas.microsoft.com/office/drawing/2014/main" xmlns="" id="{56BED4F0-515E-4ECD-8804-DE6825A69920}"/>
              </a:ext>
            </a:extLst>
          </p:cNvPr>
          <p:cNvGraphicFramePr>
            <a:graphicFrameLocks noGrp="1"/>
          </p:cNvGraphicFramePr>
          <p:nvPr>
            <p:ph idx="1"/>
            <p:extLst>
              <p:ext uri="{D42A27DB-BD31-4B8C-83A1-F6EECF244321}">
                <p14:modId xmlns:p14="http://schemas.microsoft.com/office/powerpoint/2010/main" val="1509604777"/>
              </p:ext>
            </p:extLst>
          </p:nvPr>
        </p:nvGraphicFramePr>
        <p:xfrm>
          <a:off x="838200" y="1595534"/>
          <a:ext cx="10515600" cy="4693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7743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ABEE0-68AF-4EFC-9CD4-BE832B18EFF9}"/>
              </a:ext>
            </a:extLst>
          </p:cNvPr>
          <p:cNvSpPr>
            <a:spLocks noGrp="1"/>
          </p:cNvSpPr>
          <p:nvPr>
            <p:ph type="title"/>
          </p:nvPr>
        </p:nvSpPr>
        <p:spPr>
          <a:xfrm>
            <a:off x="838200" y="572225"/>
            <a:ext cx="10515600" cy="2460224"/>
          </a:xfrm>
          <a:solidFill>
            <a:schemeClr val="accent4">
              <a:lumMod val="20000"/>
              <a:lumOff val="80000"/>
            </a:schemeClr>
          </a:solidFill>
        </p:spPr>
        <p:txBody>
          <a:bodyPr>
            <a:normAutofit fontScale="90000"/>
          </a:bodyPr>
          <a:lstStyle/>
          <a:p>
            <a:pPr algn="ctr">
              <a:lnSpc>
                <a:spcPct val="150000"/>
              </a:lnSpc>
              <a:spcBef>
                <a:spcPts val="1200"/>
              </a:spcBef>
              <a:spcAft>
                <a:spcPts val="1200"/>
              </a:spcAft>
            </a:pPr>
            <a:r>
              <a:rPr lang="en-US" sz="5300" b="1" dirty="0">
                <a:solidFill>
                  <a:srgbClr val="3333FF"/>
                </a:solidFill>
                <a:latin typeface="+mn-lt"/>
              </a:rPr>
              <a:t>Xin </a:t>
            </a:r>
            <a:r>
              <a:rPr lang="en-US" sz="5300" b="1" dirty="0" err="1">
                <a:solidFill>
                  <a:srgbClr val="3333FF"/>
                </a:solidFill>
                <a:latin typeface="+mn-lt"/>
              </a:rPr>
              <a:t>chân</a:t>
            </a:r>
            <a:r>
              <a:rPr lang="en-US" sz="5300" b="1" dirty="0">
                <a:solidFill>
                  <a:srgbClr val="3333FF"/>
                </a:solidFill>
                <a:latin typeface="+mn-lt"/>
              </a:rPr>
              <a:t> </a:t>
            </a:r>
            <a:r>
              <a:rPr lang="en-US" sz="5300" b="1" dirty="0" err="1">
                <a:solidFill>
                  <a:srgbClr val="3333FF"/>
                </a:solidFill>
                <a:latin typeface="+mn-lt"/>
              </a:rPr>
              <a:t>thành</a:t>
            </a:r>
            <a:r>
              <a:rPr lang="en-US" sz="5300" b="1" dirty="0">
                <a:solidFill>
                  <a:srgbClr val="3333FF"/>
                </a:solidFill>
                <a:latin typeface="+mn-lt"/>
              </a:rPr>
              <a:t> </a:t>
            </a:r>
            <a:r>
              <a:rPr lang="en-US" sz="5300" b="1" dirty="0" err="1">
                <a:solidFill>
                  <a:srgbClr val="3333FF"/>
                </a:solidFill>
                <a:latin typeface="+mn-lt"/>
              </a:rPr>
              <a:t>cảm</a:t>
            </a:r>
            <a:r>
              <a:rPr lang="en-US" sz="5300" b="1" dirty="0">
                <a:solidFill>
                  <a:srgbClr val="3333FF"/>
                </a:solidFill>
                <a:latin typeface="+mn-lt"/>
              </a:rPr>
              <a:t> </a:t>
            </a:r>
            <a:r>
              <a:rPr lang="en-US" sz="5300" b="1" dirty="0" err="1">
                <a:solidFill>
                  <a:srgbClr val="3333FF"/>
                </a:solidFill>
                <a:latin typeface="+mn-lt"/>
              </a:rPr>
              <a:t>ơn</a:t>
            </a:r>
            <a:r>
              <a:rPr lang="en-US" sz="5300" b="1" dirty="0">
                <a:solidFill>
                  <a:srgbClr val="3333FF"/>
                </a:solidFill>
                <a:latin typeface="+mn-lt"/>
              </a:rPr>
              <a:t> </a:t>
            </a:r>
            <a:r>
              <a:rPr lang="en-US" sz="5300" b="1" dirty="0" err="1">
                <a:solidFill>
                  <a:srgbClr val="3333FF"/>
                </a:solidFill>
                <a:latin typeface="+mn-lt"/>
              </a:rPr>
              <a:t>các</a:t>
            </a:r>
            <a:r>
              <a:rPr lang="en-US" sz="5300" b="1" dirty="0">
                <a:solidFill>
                  <a:srgbClr val="3333FF"/>
                </a:solidFill>
                <a:latin typeface="+mn-lt"/>
              </a:rPr>
              <a:t> </a:t>
            </a:r>
            <a:r>
              <a:rPr lang="en-US" sz="5300" b="1" dirty="0" err="1">
                <a:solidFill>
                  <a:srgbClr val="3333FF"/>
                </a:solidFill>
                <a:latin typeface="+mn-lt"/>
              </a:rPr>
              <a:t>Quý</a:t>
            </a:r>
            <a:r>
              <a:rPr lang="en-US" sz="5300" b="1" dirty="0">
                <a:solidFill>
                  <a:srgbClr val="3333FF"/>
                </a:solidFill>
                <a:latin typeface="+mn-lt"/>
              </a:rPr>
              <a:t> </a:t>
            </a:r>
            <a:r>
              <a:rPr lang="en-US" sz="5300" b="1" dirty="0" err="1">
                <a:solidFill>
                  <a:srgbClr val="3333FF"/>
                </a:solidFill>
                <a:latin typeface="+mn-lt"/>
              </a:rPr>
              <a:t>Thày</a:t>
            </a:r>
            <a:r>
              <a:rPr lang="en-US" sz="5300" b="1" dirty="0">
                <a:solidFill>
                  <a:srgbClr val="3333FF"/>
                </a:solidFill>
                <a:latin typeface="+mn-lt"/>
              </a:rPr>
              <a:t>/</a:t>
            </a:r>
            <a:r>
              <a:rPr lang="en-US" sz="5300" b="1" dirty="0" err="1">
                <a:solidFill>
                  <a:srgbClr val="3333FF"/>
                </a:solidFill>
                <a:latin typeface="+mn-lt"/>
              </a:rPr>
              <a:t>Cô</a:t>
            </a:r>
            <a:r>
              <a:rPr lang="en-US" sz="5300" b="1" dirty="0">
                <a:solidFill>
                  <a:srgbClr val="3333FF"/>
                </a:solidFill>
                <a:latin typeface="+mn-lt"/>
              </a:rPr>
              <a:t> </a:t>
            </a:r>
            <a:r>
              <a:rPr lang="en-US" sz="5400" b="1" dirty="0">
                <a:solidFill>
                  <a:srgbClr val="3333FF"/>
                </a:solidFill>
              </a:rPr>
              <a:t/>
            </a:r>
            <a:br>
              <a:rPr lang="en-US" sz="5400" b="1" dirty="0">
                <a:solidFill>
                  <a:srgbClr val="3333FF"/>
                </a:solidFill>
              </a:rPr>
            </a:br>
            <a:r>
              <a:rPr lang="en-US" sz="5400" b="1" dirty="0" err="1">
                <a:solidFill>
                  <a:srgbClr val="3333FF"/>
                </a:solidFill>
              </a:rPr>
              <a:t>chú</a:t>
            </a:r>
            <a:r>
              <a:rPr lang="en-US" sz="5400" b="1" dirty="0">
                <a:solidFill>
                  <a:srgbClr val="3333FF"/>
                </a:solidFill>
              </a:rPr>
              <a:t> ý </a:t>
            </a:r>
            <a:r>
              <a:rPr lang="en-US" sz="5400" b="1" dirty="0" err="1">
                <a:solidFill>
                  <a:srgbClr val="3333FF"/>
                </a:solidFill>
              </a:rPr>
              <a:t>lắng</a:t>
            </a:r>
            <a:r>
              <a:rPr lang="en-US" sz="5400" b="1" dirty="0">
                <a:solidFill>
                  <a:srgbClr val="3333FF"/>
                </a:solidFill>
              </a:rPr>
              <a:t> </a:t>
            </a:r>
            <a:r>
              <a:rPr lang="en-US" sz="5400" b="1" dirty="0" err="1">
                <a:solidFill>
                  <a:srgbClr val="3333FF"/>
                </a:solidFill>
              </a:rPr>
              <a:t>nghe</a:t>
            </a:r>
            <a:endParaRPr lang="en-US" sz="5400" b="1" dirty="0">
              <a:solidFill>
                <a:srgbClr val="3333FF"/>
              </a:solidFill>
            </a:endParaRPr>
          </a:p>
        </p:txBody>
      </p:sp>
      <p:pic>
        <p:nvPicPr>
          <p:cNvPr id="8" name="Content Placeholder 7" descr="Question mark against red wall">
            <a:extLst>
              <a:ext uri="{FF2B5EF4-FFF2-40B4-BE49-F238E27FC236}">
                <a16:creationId xmlns:a16="http://schemas.microsoft.com/office/drawing/2014/main" xmlns="" id="{C94FCA7B-CE3B-4525-9437-4396EFDDF86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37784" y="1821759"/>
            <a:ext cx="7198336" cy="4351338"/>
          </a:xfrm>
        </p:spPr>
      </p:pic>
    </p:spTree>
    <p:extLst>
      <p:ext uri="{BB962C8B-B14F-4D97-AF65-F5344CB8AC3E}">
        <p14:creationId xmlns:p14="http://schemas.microsoft.com/office/powerpoint/2010/main" val="3592833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D25A1F-85FB-4F02-82F6-97495211DCE3}"/>
              </a:ext>
            </a:extLst>
          </p:cNvPr>
          <p:cNvSpPr>
            <a:spLocks noGrp="1"/>
          </p:cNvSpPr>
          <p:nvPr>
            <p:ph type="title"/>
          </p:nvPr>
        </p:nvSpPr>
        <p:spPr>
          <a:xfrm>
            <a:off x="211495" y="135811"/>
            <a:ext cx="11980505" cy="791871"/>
          </a:xfrm>
          <a:solidFill>
            <a:schemeClr val="bg1"/>
          </a:solidFill>
          <a:ln>
            <a:solidFill>
              <a:schemeClr val="bg1"/>
            </a:solidFill>
          </a:ln>
        </p:spPr>
        <p:txBody>
          <a:bodyPr>
            <a:normAutofit/>
          </a:bodyPr>
          <a:lstStyle/>
          <a:p>
            <a:pPr algn="ctr"/>
            <a:r>
              <a:rPr lang="en-US" sz="2400" b="1" dirty="0">
                <a:solidFill>
                  <a:srgbClr val="3333FF"/>
                </a:solidFill>
                <a:highlight>
                  <a:srgbClr val="C0C0C0"/>
                </a:highlight>
                <a:latin typeface="Times New Roman" panose="02020603050405020304" pitchFamily="18" charset="0"/>
                <a:cs typeface="Times New Roman" panose="02020603050405020304" pitchFamily="18" charset="0"/>
              </a:rPr>
              <a:t>CÁC VĂN BẢN LIÊN QUAN TC </a:t>
            </a:r>
            <a:r>
              <a:rPr lang="en-US" sz="3200" b="1" dirty="0">
                <a:solidFill>
                  <a:srgbClr val="3333FF"/>
                </a:solidFill>
                <a:highlight>
                  <a:srgbClr val="C0C0C0"/>
                </a:highlight>
                <a:latin typeface="Times New Roman" panose="02020603050405020304" pitchFamily="18" charset="0"/>
                <a:cs typeface="Times New Roman" panose="02020603050405020304" pitchFamily="18" charset="0"/>
              </a:rPr>
              <a:t>20: </a:t>
            </a:r>
            <a:r>
              <a:rPr lang="en-US" sz="2400" b="1" dirty="0">
                <a:solidFill>
                  <a:srgbClr val="FF0000"/>
                </a:solidFill>
                <a:latin typeface="Times New Roman" panose="02020603050405020304" pitchFamily="18" charset="0"/>
                <a:cs typeface="Times New Roman" panose="02020603050405020304" pitchFamily="18" charset="0"/>
              </a:rPr>
              <a:t>HỢP TÁC VÀ ĐỐI TÁC </a:t>
            </a:r>
            <a:r>
              <a:rPr lang="en-US" sz="2400" b="1" dirty="0">
                <a:solidFill>
                  <a:srgbClr val="FF0000"/>
                </a:solidFill>
                <a:highlight>
                  <a:srgbClr val="C0C0C0"/>
                </a:highlight>
                <a:latin typeface="Times New Roman" panose="02020603050405020304" pitchFamily="18" charset="0"/>
                <a:cs typeface="Times New Roman" panose="02020603050405020304" pitchFamily="18" charset="0"/>
              </a:rPr>
              <a:t>NCKH  </a:t>
            </a:r>
            <a:endParaRPr lang="en-US" sz="3200" b="1" dirty="0">
              <a:solidFill>
                <a:srgbClr val="FF0000"/>
              </a:solidFill>
              <a:highlight>
                <a:srgbClr val="C0C0C0"/>
              </a:highlight>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xmlns="" id="{8F6D26ED-A452-4B16-8087-9D84622F1CDA}"/>
              </a:ext>
            </a:extLst>
          </p:cNvPr>
          <p:cNvGraphicFramePr>
            <a:graphicFrameLocks noGrp="1"/>
          </p:cNvGraphicFramePr>
          <p:nvPr>
            <p:ph idx="1"/>
            <p:extLst>
              <p:ext uri="{D42A27DB-BD31-4B8C-83A1-F6EECF244321}">
                <p14:modId xmlns:p14="http://schemas.microsoft.com/office/powerpoint/2010/main" val="1484711205"/>
              </p:ext>
            </p:extLst>
          </p:nvPr>
        </p:nvGraphicFramePr>
        <p:xfrm>
          <a:off x="-298579" y="974334"/>
          <a:ext cx="11980506" cy="5794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1952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2B7AB8-12CC-AC02-C994-D0ED74688800}"/>
              </a:ext>
            </a:extLst>
          </p:cNvPr>
          <p:cNvSpPr>
            <a:spLocks noGrp="1"/>
          </p:cNvSpPr>
          <p:nvPr>
            <p:ph type="title"/>
          </p:nvPr>
        </p:nvSpPr>
        <p:spPr>
          <a:xfrm>
            <a:off x="838200" y="131861"/>
            <a:ext cx="10993016" cy="623920"/>
          </a:xfrm>
        </p:spPr>
        <p:txBody>
          <a:bodyPr/>
          <a:lstStyle/>
          <a:p>
            <a:r>
              <a:rPr lang="en-US" sz="1800" b="1" dirty="0" err="1">
                <a:solidFill>
                  <a:srgbClr val="FF0000"/>
                </a:solidFill>
                <a:effectLst/>
                <a:latin typeface="Open Sans" panose="020B0606030504020204" pitchFamily="34" charset="0"/>
                <a:ea typeface="Calibri" panose="020F0502020204030204" pitchFamily="34" charset="0"/>
              </a:rPr>
              <a:t>Đối</a:t>
            </a:r>
            <a:r>
              <a:rPr lang="en-US" sz="1800" b="1" dirty="0">
                <a:solidFill>
                  <a:srgbClr val="FF0000"/>
                </a:solidFill>
                <a:effectLst/>
                <a:latin typeface="Open Sans" panose="020B0606030504020204" pitchFamily="34" charset="0"/>
                <a:ea typeface="Calibri" panose="020F0502020204030204" pitchFamily="34" charset="0"/>
              </a:rPr>
              <a:t> </a:t>
            </a:r>
            <a:r>
              <a:rPr lang="en-US" sz="1800" b="1" dirty="0" err="1">
                <a:solidFill>
                  <a:srgbClr val="FF0000"/>
                </a:solidFill>
                <a:effectLst/>
                <a:latin typeface="Open Sans" panose="020B0606030504020204" pitchFamily="34" charset="0"/>
                <a:ea typeface="Calibri" panose="020F0502020204030204" pitchFamily="34" charset="0"/>
              </a:rPr>
              <a:t>tác</a:t>
            </a:r>
            <a:r>
              <a:rPr lang="en-US" sz="1800" b="1" dirty="0">
                <a:solidFill>
                  <a:srgbClr val="FF0000"/>
                </a:solidFill>
                <a:effectLst/>
                <a:latin typeface="Open Sans" panose="020B0606030504020204" pitchFamily="34" charset="0"/>
                <a:ea typeface="Calibri" panose="020F0502020204030204" pitchFamily="34" charset="0"/>
              </a:rPr>
              <a:t>  </a:t>
            </a:r>
            <a:r>
              <a:rPr lang="en-US" sz="1800" b="1" dirty="0" err="1">
                <a:solidFill>
                  <a:srgbClr val="FF0000"/>
                </a:solidFill>
                <a:effectLst/>
                <a:latin typeface="Open Sans" panose="020B0606030504020204" pitchFamily="34" charset="0"/>
                <a:ea typeface="Calibri" panose="020F0502020204030204" pitchFamily="34" charset="0"/>
              </a:rPr>
              <a:t>và</a:t>
            </a:r>
            <a:r>
              <a:rPr lang="en-US" sz="1800" b="1" dirty="0">
                <a:solidFill>
                  <a:srgbClr val="FF0000"/>
                </a:solidFill>
                <a:effectLst/>
                <a:latin typeface="Open Sans" panose="020B0606030504020204" pitchFamily="34" charset="0"/>
                <a:ea typeface="Calibri" panose="020F0502020204030204" pitchFamily="34" charset="0"/>
              </a:rPr>
              <a:t> </a:t>
            </a:r>
            <a:r>
              <a:rPr lang="en-US" sz="1800" b="1" dirty="0" err="1">
                <a:solidFill>
                  <a:srgbClr val="FF0000"/>
                </a:solidFill>
                <a:effectLst/>
                <a:latin typeface="Open Sans" panose="020B0606030504020204" pitchFamily="34" charset="0"/>
                <a:ea typeface="Calibri" panose="020F0502020204030204" pitchFamily="34" charset="0"/>
              </a:rPr>
              <a:t>hợp</a:t>
            </a:r>
            <a:r>
              <a:rPr lang="en-US" sz="1800" b="1" dirty="0">
                <a:solidFill>
                  <a:srgbClr val="FF0000"/>
                </a:solidFill>
                <a:effectLst/>
                <a:latin typeface="Open Sans" panose="020B0606030504020204" pitchFamily="34" charset="0"/>
                <a:ea typeface="Calibri" panose="020F0502020204030204" pitchFamily="34" charset="0"/>
              </a:rPr>
              <a:t> </a:t>
            </a:r>
            <a:r>
              <a:rPr lang="en-US" sz="1800" b="1" dirty="0" err="1">
                <a:solidFill>
                  <a:srgbClr val="FF0000"/>
                </a:solidFill>
                <a:effectLst/>
                <a:latin typeface="Open Sans" panose="020B0606030504020204" pitchFamily="34" charset="0"/>
                <a:ea typeface="Calibri" panose="020F0502020204030204" pitchFamily="34" charset="0"/>
              </a:rPr>
              <a:t>tác</a:t>
            </a:r>
            <a:endParaRPr lang="en-US" b="1" dirty="0">
              <a:solidFill>
                <a:srgbClr val="FF0000"/>
              </a:solidFill>
            </a:endParaRPr>
          </a:p>
        </p:txBody>
      </p:sp>
      <p:sp>
        <p:nvSpPr>
          <p:cNvPr id="3" name="Content Placeholder 2">
            <a:extLst>
              <a:ext uri="{FF2B5EF4-FFF2-40B4-BE49-F238E27FC236}">
                <a16:creationId xmlns:a16="http://schemas.microsoft.com/office/drawing/2014/main" xmlns="" id="{282D4F3F-B23E-896A-48C9-E4B10DF28150}"/>
              </a:ext>
            </a:extLst>
          </p:cNvPr>
          <p:cNvSpPr>
            <a:spLocks noGrp="1"/>
          </p:cNvSpPr>
          <p:nvPr>
            <p:ph idx="1"/>
          </p:nvPr>
        </p:nvSpPr>
        <p:spPr>
          <a:xfrm>
            <a:off x="569167" y="755781"/>
            <a:ext cx="11262047" cy="5868954"/>
          </a:xfrm>
        </p:spPr>
        <p:txBody>
          <a:bodyPr>
            <a:normAutofit/>
          </a:bodyPr>
          <a:lstStyle/>
          <a:p>
            <a:pPr marL="0" indent="0">
              <a:lnSpc>
                <a:spcPct val="110000"/>
              </a:lnSpc>
              <a:spcBef>
                <a:spcPts val="600"/>
              </a:spcBef>
              <a:spcAft>
                <a:spcPts val="600"/>
              </a:spcAft>
              <a:buNone/>
            </a:pPr>
            <a:r>
              <a:rPr lang="en-US"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1. </a:t>
            </a:r>
            <a:r>
              <a:rPr lang="en-US" sz="20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Đối</a:t>
            </a:r>
            <a:r>
              <a:rPr lang="en-US"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tác</a:t>
            </a:r>
            <a:r>
              <a:rPr lang="en-US"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là</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mối</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quan</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hệ</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làm</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việc</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giữa</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2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cá</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nhân</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tổ</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chức</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trở</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lên</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cùng</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xây</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dựng</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tham</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gia</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chia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sẻ</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một</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loại</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hoạt</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động</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để</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hướng</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tới</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mục</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đích</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chung</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Mối</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quan</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hệ</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này</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thường</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được</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ràng</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buộc</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bởi</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hợp</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đồng</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với</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các</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điều</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khoản</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trách</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nhiệm</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quyền</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lợi</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rõ</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ràng</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của</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các</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bên</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tham</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303030"/>
                </a:solidFill>
                <a:effectLst/>
                <a:latin typeface="Arial" panose="020B0604020202020204" pitchFamily="34" charset="0"/>
                <a:ea typeface="Calibri" panose="020F0502020204030204" pitchFamily="34" charset="0"/>
                <a:cs typeface="Arial" panose="020B0604020202020204" pitchFamily="34" charset="0"/>
              </a:rPr>
              <a:t>gia</a:t>
            </a:r>
            <a:r>
              <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rPr>
              <a:t>.</a:t>
            </a:r>
          </a:p>
          <a:p>
            <a:pPr marL="0" indent="0" algn="just" rtl="0">
              <a:lnSpc>
                <a:spcPct val="110000"/>
              </a:lnSpc>
              <a:spcBef>
                <a:spcPts val="600"/>
              </a:spcBef>
              <a:spcAft>
                <a:spcPts val="600"/>
              </a:spcAft>
              <a:buNone/>
            </a:pPr>
            <a:r>
              <a:rPr lang="vi-VN" sz="2000" b="0" i="0" dirty="0">
                <a:solidFill>
                  <a:srgbClr val="303030"/>
                </a:solidFill>
                <a:effectLst/>
                <a:latin typeface="Arial" panose="020B0604020202020204" pitchFamily="34" charset="0"/>
                <a:cs typeface="Arial" panose="020B0604020202020204" pitchFamily="34" charset="0"/>
              </a:rPr>
              <a:t>3. Đối tác kinh doanh có thể là ai?</a:t>
            </a:r>
            <a:r>
              <a:rPr lang="en-US" sz="2000" b="0" i="0" dirty="0">
                <a:solidFill>
                  <a:srgbClr val="303030"/>
                </a:solidFill>
                <a:effectLst/>
                <a:latin typeface="Arial" panose="020B0604020202020204" pitchFamily="34" charset="0"/>
                <a:cs typeface="Arial" panose="020B0604020202020204" pitchFamily="34" charset="0"/>
              </a:rPr>
              <a:t> </a:t>
            </a:r>
            <a:r>
              <a:rPr lang="en-US" sz="2000" b="0" i="0" dirty="0" err="1">
                <a:solidFill>
                  <a:srgbClr val="303030"/>
                </a:solidFill>
                <a:effectLst/>
                <a:latin typeface="Arial" panose="020B0604020202020204" pitchFamily="34" charset="0"/>
                <a:cs typeface="Arial" panose="020B0604020202020204" pitchFamily="34" charset="0"/>
              </a:rPr>
              <a:t>Có</a:t>
            </a:r>
            <a:r>
              <a:rPr lang="en-US" sz="2000" b="0" i="0" dirty="0">
                <a:solidFill>
                  <a:srgbClr val="303030"/>
                </a:solidFill>
                <a:effectLst/>
                <a:latin typeface="Arial" panose="020B0604020202020204" pitchFamily="34" charset="0"/>
                <a:cs typeface="Arial" panose="020B0604020202020204" pitchFamily="34" charset="0"/>
              </a:rPr>
              <a:t> </a:t>
            </a:r>
            <a:r>
              <a:rPr lang="en-US" sz="2000" b="0" i="0" dirty="0" err="1">
                <a:solidFill>
                  <a:srgbClr val="303030"/>
                </a:solidFill>
                <a:effectLst/>
                <a:latin typeface="Arial" panose="020B0604020202020204" pitchFamily="34" charset="0"/>
                <a:cs typeface="Arial" panose="020B0604020202020204" pitchFamily="34" charset="0"/>
              </a:rPr>
              <a:t>thể</a:t>
            </a:r>
            <a:r>
              <a:rPr lang="en-US" sz="2000" b="0" i="0" dirty="0">
                <a:solidFill>
                  <a:srgbClr val="303030"/>
                </a:solidFill>
                <a:effectLst/>
                <a:latin typeface="Arial" panose="020B0604020202020204" pitchFamily="34" charset="0"/>
                <a:cs typeface="Arial" panose="020B0604020202020204" pitchFamily="34" charset="0"/>
              </a:rPr>
              <a:t> </a:t>
            </a:r>
            <a:r>
              <a:rPr lang="en-US" sz="2000" b="0" i="0" dirty="0" err="1">
                <a:solidFill>
                  <a:srgbClr val="303030"/>
                </a:solidFill>
                <a:effectLst/>
                <a:latin typeface="Arial" panose="020B0604020202020204" pitchFamily="34" charset="0"/>
                <a:cs typeface="Arial" panose="020B0604020202020204" pitchFamily="34" charset="0"/>
              </a:rPr>
              <a:t>có</a:t>
            </a:r>
            <a:r>
              <a:rPr lang="en-US" sz="2000" b="0" i="0" dirty="0">
                <a:solidFill>
                  <a:srgbClr val="303030"/>
                </a:solidFill>
                <a:effectLst/>
                <a:latin typeface="Arial" panose="020B0604020202020204" pitchFamily="34" charset="0"/>
                <a:cs typeface="Arial" panose="020B0604020202020204" pitchFamily="34" charset="0"/>
              </a:rPr>
              <a:t> </a:t>
            </a:r>
            <a:r>
              <a:rPr lang="en-US" sz="2000" b="0" i="0" dirty="0" err="1">
                <a:solidFill>
                  <a:srgbClr val="303030"/>
                </a:solidFill>
                <a:effectLst/>
                <a:latin typeface="Arial" panose="020B0604020202020204" pitchFamily="34" charset="0"/>
                <a:cs typeface="Arial" panose="020B0604020202020204" pitchFamily="34" charset="0"/>
              </a:rPr>
              <a:t>ít</a:t>
            </a:r>
            <a:r>
              <a:rPr lang="en-US" sz="2000" b="0" i="0" dirty="0">
                <a:solidFill>
                  <a:srgbClr val="303030"/>
                </a:solidFill>
                <a:effectLst/>
                <a:latin typeface="Arial" panose="020B0604020202020204" pitchFamily="34" charset="0"/>
                <a:cs typeface="Arial" panose="020B0604020202020204" pitchFamily="34" charset="0"/>
              </a:rPr>
              <a:t> </a:t>
            </a:r>
            <a:r>
              <a:rPr lang="en-US" sz="2000" b="0" i="0" dirty="0" err="1">
                <a:solidFill>
                  <a:srgbClr val="303030"/>
                </a:solidFill>
                <a:effectLst/>
                <a:latin typeface="Arial" panose="020B0604020202020204" pitchFamily="34" charset="0"/>
                <a:cs typeface="Arial" panose="020B0604020202020204" pitchFamily="34" charset="0"/>
              </a:rPr>
              <a:t>nhất</a:t>
            </a:r>
            <a:r>
              <a:rPr lang="en-US" sz="2000" b="0" i="0" dirty="0">
                <a:solidFill>
                  <a:srgbClr val="303030"/>
                </a:solidFill>
                <a:effectLst/>
                <a:latin typeface="Arial" panose="020B0604020202020204" pitchFamily="34" charset="0"/>
                <a:cs typeface="Arial" panose="020B0604020202020204" pitchFamily="34" charset="0"/>
              </a:rPr>
              <a:t> 1 </a:t>
            </a:r>
            <a:r>
              <a:rPr lang="en-US" sz="2000" b="0" i="0" dirty="0" err="1">
                <a:solidFill>
                  <a:srgbClr val="303030"/>
                </a:solidFill>
                <a:effectLst/>
                <a:latin typeface="Arial" panose="020B0604020202020204" pitchFamily="34" charset="0"/>
                <a:cs typeface="Arial" panose="020B0604020202020204" pitchFamily="34" charset="0"/>
              </a:rPr>
              <a:t>trong</a:t>
            </a:r>
            <a:r>
              <a:rPr lang="en-US" sz="2000" b="0" i="0" dirty="0">
                <a:solidFill>
                  <a:srgbClr val="303030"/>
                </a:solidFill>
                <a:effectLst/>
                <a:latin typeface="Arial" panose="020B0604020202020204" pitchFamily="34" charset="0"/>
                <a:cs typeface="Arial" panose="020B0604020202020204" pitchFamily="34" charset="0"/>
              </a:rPr>
              <a:t> </a:t>
            </a:r>
            <a:r>
              <a:rPr lang="en-US" sz="2000" b="0" i="0" dirty="0" err="1">
                <a:solidFill>
                  <a:srgbClr val="303030"/>
                </a:solidFill>
                <a:effectLst/>
                <a:latin typeface="Arial" panose="020B0604020202020204" pitchFamily="34" charset="0"/>
                <a:cs typeface="Arial" panose="020B0604020202020204" pitchFamily="34" charset="0"/>
              </a:rPr>
              <a:t>các</a:t>
            </a:r>
            <a:r>
              <a:rPr lang="en-US" sz="2000" b="0" i="0" dirty="0">
                <a:solidFill>
                  <a:srgbClr val="303030"/>
                </a:solidFill>
                <a:effectLst/>
                <a:latin typeface="Arial" panose="020B0604020202020204" pitchFamily="34" charset="0"/>
                <a:cs typeface="Arial" panose="020B0604020202020204" pitchFamily="34" charset="0"/>
              </a:rPr>
              <a:t> </a:t>
            </a:r>
            <a:r>
              <a:rPr lang="en-US" sz="2000" b="0" i="0" dirty="0" err="1">
                <a:solidFill>
                  <a:srgbClr val="303030"/>
                </a:solidFill>
                <a:effectLst/>
                <a:latin typeface="Arial" panose="020B0604020202020204" pitchFamily="34" charset="0"/>
                <a:cs typeface="Arial" panose="020B0604020202020204" pitchFamily="34" charset="0"/>
              </a:rPr>
              <a:t>đối</a:t>
            </a:r>
            <a:r>
              <a:rPr lang="en-US" sz="2000" b="0" i="0" dirty="0">
                <a:solidFill>
                  <a:srgbClr val="303030"/>
                </a:solidFill>
                <a:effectLst/>
                <a:latin typeface="Arial" panose="020B0604020202020204" pitchFamily="34" charset="0"/>
                <a:cs typeface="Arial" panose="020B0604020202020204" pitchFamily="34" charset="0"/>
              </a:rPr>
              <a:t> </a:t>
            </a:r>
            <a:r>
              <a:rPr lang="en-US" sz="2000" b="0" i="0" dirty="0" err="1">
                <a:solidFill>
                  <a:srgbClr val="303030"/>
                </a:solidFill>
                <a:effectLst/>
                <a:latin typeface="Arial" panose="020B0604020202020204" pitchFamily="34" charset="0"/>
                <a:cs typeface="Arial" panose="020B0604020202020204" pitchFamily="34" charset="0"/>
              </a:rPr>
              <a:t>tượng</a:t>
            </a:r>
            <a:r>
              <a:rPr lang="en-US" sz="2000" b="0" i="0" dirty="0">
                <a:solidFill>
                  <a:srgbClr val="303030"/>
                </a:solidFill>
                <a:effectLst/>
                <a:latin typeface="Arial" panose="020B0604020202020204" pitchFamily="34" charset="0"/>
                <a:cs typeface="Arial" panose="020B0604020202020204" pitchFamily="34" charset="0"/>
              </a:rPr>
              <a:t> </a:t>
            </a:r>
            <a:r>
              <a:rPr lang="en-US" sz="2000" b="0" i="0" dirty="0" err="1">
                <a:solidFill>
                  <a:srgbClr val="303030"/>
                </a:solidFill>
                <a:effectLst/>
                <a:latin typeface="Arial" panose="020B0604020202020204" pitchFamily="34" charset="0"/>
                <a:cs typeface="Arial" panose="020B0604020202020204" pitchFamily="34" charset="0"/>
              </a:rPr>
              <a:t>sau</a:t>
            </a:r>
            <a:r>
              <a:rPr lang="en-US" sz="2000" b="0" i="0" dirty="0">
                <a:solidFill>
                  <a:srgbClr val="303030"/>
                </a:solidFill>
                <a:effectLst/>
                <a:latin typeface="Arial" panose="020B0604020202020204" pitchFamily="34" charset="0"/>
                <a:cs typeface="Arial" panose="020B0604020202020204" pitchFamily="34" charset="0"/>
              </a:rPr>
              <a:t>:</a:t>
            </a:r>
            <a:endParaRPr lang="vi-VN" sz="2000" b="0" i="0" dirty="0">
              <a:solidFill>
                <a:srgbClr val="303030"/>
              </a:solidFill>
              <a:effectLst/>
              <a:latin typeface="Arial" panose="020B0604020202020204" pitchFamily="34" charset="0"/>
              <a:cs typeface="Arial" panose="020B0604020202020204" pitchFamily="34" charset="0"/>
            </a:endParaRPr>
          </a:p>
          <a:p>
            <a:pPr marL="457200" lvl="1" indent="0" algn="just">
              <a:lnSpc>
                <a:spcPct val="110000"/>
              </a:lnSpc>
              <a:spcBef>
                <a:spcPts val="600"/>
              </a:spcBef>
              <a:spcAft>
                <a:spcPts val="600"/>
              </a:spcAft>
              <a:buNone/>
            </a:pPr>
            <a:r>
              <a:rPr lang="vi-VN" sz="1600" b="0" i="0" dirty="0">
                <a:solidFill>
                  <a:srgbClr val="303030"/>
                </a:solidFill>
                <a:effectLst/>
                <a:latin typeface="Arial" panose="020B0604020202020204" pitchFamily="34" charset="0"/>
                <a:cs typeface="Arial" panose="020B0604020202020204" pitchFamily="34" charset="0"/>
              </a:rPr>
              <a:t>Khách hàng.</a:t>
            </a:r>
          </a:p>
          <a:p>
            <a:pPr marL="457200" lvl="1" indent="0" algn="just">
              <a:lnSpc>
                <a:spcPct val="110000"/>
              </a:lnSpc>
              <a:spcBef>
                <a:spcPts val="600"/>
              </a:spcBef>
              <a:spcAft>
                <a:spcPts val="600"/>
              </a:spcAft>
              <a:buNone/>
            </a:pPr>
            <a:r>
              <a:rPr lang="vi-VN" sz="1600" b="0" i="0" dirty="0">
                <a:solidFill>
                  <a:srgbClr val="303030"/>
                </a:solidFill>
                <a:effectLst/>
                <a:latin typeface="Arial" panose="020B0604020202020204" pitchFamily="34" charset="0"/>
                <a:cs typeface="Arial" panose="020B0604020202020204" pitchFamily="34" charset="0"/>
              </a:rPr>
              <a:t>Nhà cung cấp chính.</a:t>
            </a:r>
          </a:p>
          <a:p>
            <a:pPr marL="457200" lvl="1" indent="0" algn="just">
              <a:lnSpc>
                <a:spcPct val="110000"/>
              </a:lnSpc>
              <a:spcBef>
                <a:spcPts val="600"/>
              </a:spcBef>
              <a:spcAft>
                <a:spcPts val="600"/>
              </a:spcAft>
              <a:buNone/>
            </a:pPr>
            <a:r>
              <a:rPr lang="vi-VN" sz="1600" b="0" i="0" dirty="0">
                <a:solidFill>
                  <a:srgbClr val="303030"/>
                </a:solidFill>
                <a:effectLst/>
                <a:latin typeface="Arial" panose="020B0604020202020204" pitchFamily="34" charset="0"/>
                <a:cs typeface="Arial" panose="020B0604020202020204" pitchFamily="34" charset="0"/>
              </a:rPr>
              <a:t>Kênh trung gian (như đại lý hay cửa hàng nhượng quyền...)</a:t>
            </a:r>
          </a:p>
          <a:p>
            <a:pPr marL="457200" lvl="1" indent="0" algn="just">
              <a:lnSpc>
                <a:spcPct val="110000"/>
              </a:lnSpc>
              <a:spcBef>
                <a:spcPts val="600"/>
              </a:spcBef>
              <a:spcAft>
                <a:spcPts val="600"/>
              </a:spcAft>
              <a:buNone/>
            </a:pPr>
            <a:r>
              <a:rPr lang="vi-VN" sz="1600" b="0" i="0" dirty="0">
                <a:solidFill>
                  <a:srgbClr val="303030"/>
                </a:solidFill>
                <a:effectLst/>
                <a:latin typeface="Arial" panose="020B0604020202020204" pitchFamily="34" charset="0"/>
                <a:cs typeface="Arial" panose="020B0604020202020204" pitchFamily="34" charset="0"/>
              </a:rPr>
              <a:t>Nhà cung cấp các dịch vụ bổ sung.</a:t>
            </a:r>
            <a:endParaRPr lang="en-US" sz="1600" b="0" i="0" dirty="0">
              <a:solidFill>
                <a:srgbClr val="303030"/>
              </a:solidFill>
              <a:effectLst/>
              <a:latin typeface="Arial" panose="020B0604020202020204" pitchFamily="34" charset="0"/>
              <a:cs typeface="Arial" panose="020B0604020202020204" pitchFamily="34" charset="0"/>
            </a:endParaRPr>
          </a:p>
          <a:p>
            <a:pPr marL="0" indent="0" algn="just">
              <a:lnSpc>
                <a:spcPct val="110000"/>
              </a:lnSpc>
              <a:spcBef>
                <a:spcPts val="600"/>
              </a:spcBef>
              <a:spcAft>
                <a:spcPts val="600"/>
              </a:spcAft>
              <a:buNone/>
            </a:pP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Một</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đối</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tác</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trở</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thành</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khách</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hàng</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ngay</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khi</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đối</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tác</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đó</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phải</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trả</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tiền</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khi</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tham</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gia</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vào</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quan</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hệ</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đối</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tác</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nhằm</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đạt</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được</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mục</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đích</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thỏa</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mãn</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nhu</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cầu</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Vì</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vậy</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nếu</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một</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đối</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tác</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quyết</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định</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tính</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phí</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đối</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tác</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kia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khi</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đang</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hợp</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tác</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thì</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mối</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quan</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hệ</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đó</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sẽ</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trở</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thành</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khách</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hàng</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nhà</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cung</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cấp</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và</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không</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còn</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là</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quan</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hệ</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hợp</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tác</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hướng</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tới</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mục</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đích</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chung</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303030"/>
                </a:solidFill>
                <a:effectLst/>
                <a:latin typeface="Arial" panose="020B0604020202020204" pitchFamily="34" charset="0"/>
                <a:ea typeface="Times New Roman" panose="02020603050405020304" pitchFamily="18" charset="0"/>
                <a:cs typeface="Arial" panose="020B0604020202020204" pitchFamily="34" charset="0"/>
              </a:rPr>
              <a:t>nữa</a:t>
            </a:r>
            <a:r>
              <a:rPr lang="en-US" sz="2000" dirty="0">
                <a:solidFill>
                  <a:srgbClr val="303030"/>
                </a:solidFill>
                <a:effectLst/>
                <a:latin typeface="Arial" panose="020B0604020202020204" pitchFamily="34" charset="0"/>
                <a:ea typeface="Times New Roman" panose="02020603050405020304" pitchFamily="18" charset="0"/>
                <a:cs typeface="Arial" panose="020B0604020202020204" pitchFamily="34" charset="0"/>
              </a:rPr>
              <a:t>.</a:t>
            </a:r>
          </a:p>
          <a:p>
            <a:pPr marL="0" indent="0" algn="just">
              <a:lnSpc>
                <a:spcPct val="110000"/>
              </a:lnSpc>
              <a:spcBef>
                <a:spcPts val="600"/>
              </a:spcBef>
              <a:spcAft>
                <a:spcPts val="600"/>
              </a:spcAft>
              <a:buNone/>
            </a:pPr>
            <a:r>
              <a:rPr lang="en-US" sz="2000" b="0" i="0" dirty="0">
                <a:solidFill>
                  <a:srgbClr val="202124"/>
                </a:solidFill>
                <a:effectLst/>
                <a:latin typeface="Arial" panose="020B0604020202020204" pitchFamily="34" charset="0"/>
                <a:cs typeface="Arial" panose="020B0604020202020204" pitchFamily="34" charset="0"/>
              </a:rPr>
              <a:t>2. </a:t>
            </a:r>
            <a:r>
              <a:rPr lang="vi-VN" sz="2000" b="1" i="0" dirty="0">
                <a:solidFill>
                  <a:srgbClr val="FF0000"/>
                </a:solidFill>
                <a:effectLst/>
                <a:latin typeface="Arial" panose="020B0604020202020204" pitchFamily="34" charset="0"/>
                <a:cs typeface="Arial" panose="020B0604020202020204" pitchFamily="34" charset="0"/>
              </a:rPr>
              <a:t>Hợp tác nghiên cứu </a:t>
            </a:r>
            <a:r>
              <a:rPr lang="vi-VN" sz="2000" i="0" dirty="0">
                <a:solidFill>
                  <a:srgbClr val="202124"/>
                </a:solidFill>
                <a:effectLst/>
                <a:latin typeface="Arial" panose="020B0604020202020204" pitchFamily="34" charset="0"/>
                <a:cs typeface="Arial" panose="020B0604020202020204" pitchFamily="34" charset="0"/>
              </a:rPr>
              <a:t>là cách để chia sẻ và cập nhật tri thức của các nhà khoa học, cũng là cơ hội nâng cao năng lực nghiên cứu và tăng cường sức mạnh nội tại của nhà trường</a:t>
            </a:r>
            <a:r>
              <a:rPr lang="vi-VN" sz="2000" b="0" i="0" dirty="0">
                <a:solidFill>
                  <a:srgbClr val="202124"/>
                </a:solidFill>
                <a:effectLst/>
                <a:latin typeface="Arial" panose="020B0604020202020204" pitchFamily="34" charset="0"/>
                <a:cs typeface="Arial" panose="020B0604020202020204" pitchFamily="34" charset="0"/>
              </a:rPr>
              <a:t>.</a:t>
            </a:r>
            <a:endParaRPr lang="en-US" sz="2000" dirty="0">
              <a:solidFill>
                <a:srgbClr val="303030"/>
              </a:solidFill>
              <a:effectLst/>
              <a:latin typeface="Arial" panose="020B0604020202020204" pitchFamily="34" charset="0"/>
              <a:ea typeface="Calibri" panose="020F0502020204030204" pitchFamily="34" charset="0"/>
              <a:cs typeface="Arial" panose="020B0604020202020204" pitchFamily="34" charset="0"/>
            </a:endParaRPr>
          </a:p>
          <a:p>
            <a:pPr marL="0" indent="0" algn="just" rtl="0">
              <a:lnSpc>
                <a:spcPct val="110000"/>
              </a:lnSpc>
              <a:spcBef>
                <a:spcPts val="600"/>
              </a:spcBef>
              <a:spcAft>
                <a:spcPts val="600"/>
              </a:spcAft>
              <a:buNone/>
            </a:pPr>
            <a:endParaRPr lang="vi-VN" sz="2000" b="0" i="0" dirty="0">
              <a:solidFill>
                <a:srgbClr val="303030"/>
              </a:solidFill>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86099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D7BE7943-38E3-4F92-8426-C7506BA305FF}"/>
              </a:ext>
            </a:extLst>
          </p:cNvPr>
          <p:cNvGraphicFramePr>
            <a:graphicFrameLocks noGrp="1"/>
          </p:cNvGraphicFramePr>
          <p:nvPr>
            <p:ph idx="1"/>
            <p:extLst>
              <p:ext uri="{D42A27DB-BD31-4B8C-83A1-F6EECF244321}">
                <p14:modId xmlns:p14="http://schemas.microsoft.com/office/powerpoint/2010/main" val="2322047323"/>
              </p:ext>
            </p:extLst>
          </p:nvPr>
        </p:nvGraphicFramePr>
        <p:xfrm>
          <a:off x="307911" y="382555"/>
          <a:ext cx="11740344" cy="6494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969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335902" y="150152"/>
            <a:ext cx="11234057" cy="899159"/>
          </a:xfrm>
          <a:solidFill>
            <a:schemeClr val="accent6">
              <a:lumMod val="20000"/>
              <a:lumOff val="80000"/>
            </a:schemeClr>
          </a:solidFill>
        </p:spPr>
        <p:txBody>
          <a:bodyPr>
            <a:normAutofit/>
          </a:bodyPr>
          <a:lstStyle/>
          <a:p>
            <a:r>
              <a:rPr lang="vi-VN" sz="2400" b="1" dirty="0">
                <a:solidFill>
                  <a:srgbClr val="FF0000"/>
                </a:solidFill>
                <a:effectLst/>
              </a:rPr>
              <a:t>TC 20.1. </a:t>
            </a:r>
            <a:r>
              <a:rPr lang="vi-VN" sz="2400" b="1" dirty="0">
                <a:solidFill>
                  <a:srgbClr val="0000FF"/>
                </a:solidFill>
                <a:effectLst/>
              </a:rPr>
              <a:t>Xây dựng hệ thống </a:t>
            </a:r>
            <a:r>
              <a:rPr lang="vi-VN" sz="2400" b="1" dirty="0">
                <a:solidFill>
                  <a:srgbClr val="FF0000"/>
                </a:solidFill>
                <a:effectLst/>
              </a:rPr>
              <a:t>để thiết lập các mối quan hệ hợp tác và đối tác trong </a:t>
            </a:r>
            <a:r>
              <a:rPr lang="en-US" sz="2400" b="1" dirty="0">
                <a:solidFill>
                  <a:srgbClr val="FF0000"/>
                </a:solidFill>
                <a:effectLst/>
              </a:rPr>
              <a:t>NC </a:t>
            </a:r>
            <a:r>
              <a:rPr lang="vi-VN" sz="2400" b="1" dirty="0">
                <a:solidFill>
                  <a:srgbClr val="FF0000"/>
                </a:solidFill>
                <a:effectLst/>
              </a:rPr>
              <a:t>nhằm đáp ứng các mục tiêu </a:t>
            </a:r>
            <a:r>
              <a:rPr lang="en-US" sz="2400" b="1" dirty="0">
                <a:solidFill>
                  <a:srgbClr val="FF0000"/>
                </a:solidFill>
                <a:effectLst/>
              </a:rPr>
              <a:t>NC</a:t>
            </a:r>
            <a:r>
              <a:rPr lang="vi-VN" sz="2400" b="1" dirty="0">
                <a:effectLst/>
              </a:rPr>
              <a:t>.</a:t>
            </a:r>
            <a:endParaRPr lang="en-US" sz="2400" b="1" dirty="0"/>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1644955773"/>
              </p:ext>
            </p:extLst>
          </p:nvPr>
        </p:nvGraphicFramePr>
        <p:xfrm>
          <a:off x="233265" y="1049311"/>
          <a:ext cx="11728579" cy="5623964"/>
        </p:xfrm>
        <a:graphic>
          <a:graphicData uri="http://schemas.openxmlformats.org/drawingml/2006/table">
            <a:tbl>
              <a:tblPr firstRow="1" bandRow="1">
                <a:tableStyleId>{5C22544A-7EE6-4342-B048-85BDC9FD1C3A}</a:tableStyleId>
              </a:tblPr>
              <a:tblGrid>
                <a:gridCol w="1554036">
                  <a:extLst>
                    <a:ext uri="{9D8B030D-6E8A-4147-A177-3AD203B41FA5}">
                      <a16:colId xmlns:a16="http://schemas.microsoft.com/office/drawing/2014/main" xmlns="" val="1338212068"/>
                    </a:ext>
                  </a:extLst>
                </a:gridCol>
                <a:gridCol w="5248539">
                  <a:extLst>
                    <a:ext uri="{9D8B030D-6E8A-4147-A177-3AD203B41FA5}">
                      <a16:colId xmlns:a16="http://schemas.microsoft.com/office/drawing/2014/main" xmlns="" val="4227679062"/>
                    </a:ext>
                  </a:extLst>
                </a:gridCol>
                <a:gridCol w="4926004">
                  <a:extLst>
                    <a:ext uri="{9D8B030D-6E8A-4147-A177-3AD203B41FA5}">
                      <a16:colId xmlns:a16="http://schemas.microsoft.com/office/drawing/2014/main" xmlns="" val="2341633141"/>
                    </a:ext>
                  </a:extLst>
                </a:gridCol>
              </a:tblGrid>
              <a:tr h="4438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rgbClr val="FFFF00"/>
                          </a:solidFill>
                          <a:effectLst/>
                          <a:latin typeface="+mn-lt"/>
                          <a:ea typeface="+mn-ea"/>
                          <a:cs typeface="+mn-cs"/>
                        </a:rPr>
                        <a:t>Y/c TC</a:t>
                      </a:r>
                    </a:p>
                  </a:txBody>
                  <a:tcPr/>
                </a:tc>
                <a:tc>
                  <a:txBody>
                    <a:bodyPr/>
                    <a:lstStyle/>
                    <a:p>
                      <a:pPr algn="ctr"/>
                      <a:r>
                        <a:rPr lang="en-US" sz="3200" dirty="0" err="1">
                          <a:solidFill>
                            <a:schemeClr val="tx1"/>
                          </a:solidFill>
                        </a:rPr>
                        <a:t>Mốc</a:t>
                      </a:r>
                      <a:r>
                        <a:rPr lang="en-US" sz="3200" dirty="0">
                          <a:solidFill>
                            <a:schemeClr val="tx1"/>
                          </a:solidFill>
                        </a:rPr>
                        <a:t> </a:t>
                      </a:r>
                      <a:r>
                        <a:rPr lang="en-US" sz="3200" dirty="0" err="1">
                          <a:solidFill>
                            <a:schemeClr val="tx1"/>
                          </a:solidFill>
                        </a:rPr>
                        <a:t>chuẩn</a:t>
                      </a:r>
                      <a:endParaRPr lang="en-US" sz="3200" dirty="0">
                        <a:solidFill>
                          <a:schemeClr val="tx1"/>
                        </a:solidFill>
                      </a:endParaRPr>
                    </a:p>
                  </a:txBody>
                  <a:tcPr>
                    <a:solidFill>
                      <a:schemeClr val="bg1"/>
                    </a:solidFill>
                  </a:tcPr>
                </a:tc>
                <a:tc>
                  <a:txBody>
                    <a:bodyPr/>
                    <a:lstStyle/>
                    <a:p>
                      <a:pPr algn="ctr"/>
                      <a:r>
                        <a:rPr lang="en-US" sz="3200" dirty="0">
                          <a:solidFill>
                            <a:schemeClr val="tx1"/>
                          </a:solidFill>
                        </a:rPr>
                        <a:t>Minh </a:t>
                      </a:r>
                      <a:r>
                        <a:rPr lang="en-US" sz="3200" dirty="0" err="1">
                          <a:solidFill>
                            <a:schemeClr val="tx1"/>
                          </a:solidFill>
                        </a:rPr>
                        <a:t>chứng</a:t>
                      </a:r>
                      <a:endParaRPr lang="en-US" sz="32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5044844">
                <a:tc>
                  <a:txBody>
                    <a:bodyPr/>
                    <a:lstStyle/>
                    <a:p>
                      <a:pPr algn="just"/>
                      <a:r>
                        <a:rPr lang="en-GB" sz="2400" b="1" kern="1200" dirty="0" err="1">
                          <a:solidFill>
                            <a:srgbClr val="FF0000"/>
                          </a:solidFill>
                          <a:effectLst/>
                          <a:latin typeface="+mn-lt"/>
                          <a:ea typeface="+mn-ea"/>
                          <a:cs typeface="+mn-cs"/>
                        </a:rPr>
                        <a:t>Xây</a:t>
                      </a:r>
                      <a:r>
                        <a:rPr lang="en-GB" sz="2400" b="1" kern="1200" dirty="0">
                          <a:solidFill>
                            <a:srgbClr val="FF0000"/>
                          </a:solidFill>
                          <a:effectLst/>
                          <a:latin typeface="+mn-lt"/>
                          <a:ea typeface="+mn-ea"/>
                          <a:cs typeface="+mn-cs"/>
                        </a:rPr>
                        <a:t> </a:t>
                      </a:r>
                      <a:r>
                        <a:rPr lang="en-GB" sz="2400" b="1" kern="1200" dirty="0" err="1">
                          <a:solidFill>
                            <a:srgbClr val="FF0000"/>
                          </a:solidFill>
                          <a:effectLst/>
                          <a:latin typeface="+mn-lt"/>
                          <a:ea typeface="+mn-ea"/>
                          <a:cs typeface="+mn-cs"/>
                        </a:rPr>
                        <a:t>dựng</a:t>
                      </a:r>
                      <a:r>
                        <a:rPr lang="en-GB" sz="2400" b="1" kern="1200" dirty="0">
                          <a:solidFill>
                            <a:srgbClr val="FF0000"/>
                          </a:solidFill>
                          <a:effectLst/>
                          <a:latin typeface="+mn-lt"/>
                          <a:ea typeface="+mn-ea"/>
                          <a:cs typeface="+mn-cs"/>
                        </a:rPr>
                        <a:t> </a:t>
                      </a:r>
                      <a:r>
                        <a:rPr lang="en-GB" sz="2400" b="1" kern="1200" dirty="0" err="1">
                          <a:solidFill>
                            <a:srgbClr val="FF0000"/>
                          </a:solidFill>
                          <a:effectLst/>
                          <a:latin typeface="+mn-lt"/>
                          <a:ea typeface="+mn-ea"/>
                          <a:cs typeface="+mn-cs"/>
                        </a:rPr>
                        <a:t>hệ</a:t>
                      </a:r>
                      <a:r>
                        <a:rPr lang="en-GB" sz="2400" b="1" kern="1200" dirty="0">
                          <a:solidFill>
                            <a:srgbClr val="FF0000"/>
                          </a:solidFill>
                          <a:effectLst/>
                          <a:latin typeface="+mn-lt"/>
                          <a:ea typeface="+mn-ea"/>
                          <a:cs typeface="+mn-cs"/>
                        </a:rPr>
                        <a:t> </a:t>
                      </a:r>
                      <a:r>
                        <a:rPr lang="en-GB" sz="2400" b="1" kern="1200" dirty="0" err="1">
                          <a:solidFill>
                            <a:srgbClr val="FF0000"/>
                          </a:solidFill>
                          <a:effectLst/>
                          <a:latin typeface="+mn-lt"/>
                          <a:ea typeface="+mn-ea"/>
                          <a:cs typeface="+mn-cs"/>
                        </a:rPr>
                        <a:t>thống</a:t>
                      </a:r>
                      <a:r>
                        <a:rPr lang="en-GB" sz="2400" b="1" kern="1200" dirty="0">
                          <a:solidFill>
                            <a:srgbClr val="FF0000"/>
                          </a:solidFill>
                          <a:effectLst/>
                          <a:latin typeface="+mn-lt"/>
                          <a:ea typeface="+mn-ea"/>
                          <a:cs typeface="+mn-cs"/>
                        </a:rPr>
                        <a:t> </a:t>
                      </a:r>
                      <a:r>
                        <a:rPr lang="en-GB" sz="2400" b="1" kern="1200" dirty="0" err="1">
                          <a:solidFill>
                            <a:schemeClr val="tx1"/>
                          </a:solidFill>
                          <a:effectLst/>
                          <a:latin typeface="+mn-lt"/>
                          <a:ea typeface="+mn-ea"/>
                          <a:cs typeface="+mn-cs"/>
                        </a:rPr>
                        <a:t>để</a:t>
                      </a:r>
                      <a:r>
                        <a:rPr lang="en-GB" sz="2400" b="1" kern="1200" dirty="0">
                          <a:solidFill>
                            <a:schemeClr val="tx1"/>
                          </a:solidFill>
                          <a:effectLst/>
                          <a:latin typeface="+mn-lt"/>
                          <a:ea typeface="+mn-ea"/>
                          <a:cs typeface="+mn-cs"/>
                        </a:rPr>
                        <a:t> </a:t>
                      </a:r>
                      <a:r>
                        <a:rPr lang="en-GB" sz="2400" b="1" kern="1200" dirty="0" err="1">
                          <a:solidFill>
                            <a:schemeClr val="tx1"/>
                          </a:solidFill>
                          <a:effectLst/>
                          <a:latin typeface="+mn-lt"/>
                          <a:ea typeface="+mn-ea"/>
                          <a:cs typeface="+mn-cs"/>
                        </a:rPr>
                        <a:t>thiết</a:t>
                      </a:r>
                      <a:r>
                        <a:rPr lang="en-GB" sz="2400" b="1" kern="1200" dirty="0">
                          <a:solidFill>
                            <a:schemeClr val="tx1"/>
                          </a:solidFill>
                          <a:effectLst/>
                          <a:latin typeface="+mn-lt"/>
                          <a:ea typeface="+mn-ea"/>
                          <a:cs typeface="+mn-cs"/>
                        </a:rPr>
                        <a:t> </a:t>
                      </a:r>
                      <a:r>
                        <a:rPr lang="en-GB" sz="2400" b="1" kern="1200" dirty="0" err="1">
                          <a:solidFill>
                            <a:schemeClr val="tx1"/>
                          </a:solidFill>
                          <a:effectLst/>
                          <a:latin typeface="+mn-lt"/>
                          <a:ea typeface="+mn-ea"/>
                          <a:cs typeface="+mn-cs"/>
                        </a:rPr>
                        <a:t>lập</a:t>
                      </a:r>
                      <a:r>
                        <a:rPr lang="en-GB" sz="2400" b="1" kern="1200" dirty="0">
                          <a:solidFill>
                            <a:schemeClr val="tx1"/>
                          </a:solidFill>
                          <a:effectLst/>
                          <a:latin typeface="+mn-lt"/>
                          <a:ea typeface="+mn-ea"/>
                          <a:cs typeface="+mn-cs"/>
                        </a:rPr>
                        <a:t> </a:t>
                      </a:r>
                      <a:r>
                        <a:rPr lang="en-GB" sz="2400" b="1" kern="1200" dirty="0" err="1">
                          <a:solidFill>
                            <a:schemeClr val="tx1"/>
                          </a:solidFill>
                          <a:effectLst/>
                          <a:latin typeface="+mn-lt"/>
                          <a:ea typeface="+mn-ea"/>
                          <a:cs typeface="+mn-cs"/>
                        </a:rPr>
                        <a:t>các</a:t>
                      </a:r>
                      <a:r>
                        <a:rPr lang="en-GB" sz="2400" b="1" kern="1200" dirty="0">
                          <a:solidFill>
                            <a:schemeClr val="tx1"/>
                          </a:solidFill>
                          <a:effectLst/>
                          <a:latin typeface="+mn-lt"/>
                          <a:ea typeface="+mn-ea"/>
                          <a:cs typeface="+mn-cs"/>
                        </a:rPr>
                        <a:t> </a:t>
                      </a:r>
                      <a:r>
                        <a:rPr lang="en-GB" sz="2400" b="1" kern="1200" dirty="0" err="1">
                          <a:solidFill>
                            <a:schemeClr val="tx1"/>
                          </a:solidFill>
                          <a:effectLst/>
                          <a:latin typeface="+mn-lt"/>
                          <a:ea typeface="+mn-ea"/>
                          <a:cs typeface="+mn-cs"/>
                        </a:rPr>
                        <a:t>mối</a:t>
                      </a:r>
                      <a:r>
                        <a:rPr lang="en-GB" sz="2400" b="1" kern="1200" dirty="0">
                          <a:solidFill>
                            <a:schemeClr val="tx1"/>
                          </a:solidFill>
                          <a:effectLst/>
                          <a:latin typeface="+mn-lt"/>
                          <a:ea typeface="+mn-ea"/>
                          <a:cs typeface="+mn-cs"/>
                        </a:rPr>
                        <a:t> </a:t>
                      </a:r>
                      <a:r>
                        <a:rPr lang="en-GB" sz="2400" b="1" kern="1200" dirty="0" err="1">
                          <a:solidFill>
                            <a:schemeClr val="tx1"/>
                          </a:solidFill>
                          <a:effectLst/>
                          <a:latin typeface="+mn-lt"/>
                          <a:ea typeface="+mn-ea"/>
                          <a:cs typeface="+mn-cs"/>
                        </a:rPr>
                        <a:t>quan</a:t>
                      </a:r>
                      <a:r>
                        <a:rPr lang="en-GB" sz="2400" b="1" kern="1200" dirty="0">
                          <a:solidFill>
                            <a:schemeClr val="tx1"/>
                          </a:solidFill>
                          <a:effectLst/>
                          <a:latin typeface="+mn-lt"/>
                          <a:ea typeface="+mn-ea"/>
                          <a:cs typeface="+mn-cs"/>
                        </a:rPr>
                        <a:t> </a:t>
                      </a:r>
                      <a:r>
                        <a:rPr lang="en-GB" sz="2400" b="1" kern="1200" dirty="0" err="1">
                          <a:solidFill>
                            <a:schemeClr val="tx1"/>
                          </a:solidFill>
                          <a:effectLst/>
                          <a:latin typeface="+mn-lt"/>
                          <a:ea typeface="+mn-ea"/>
                          <a:cs typeface="+mn-cs"/>
                        </a:rPr>
                        <a:t>hệ</a:t>
                      </a:r>
                      <a:r>
                        <a:rPr lang="en-GB" sz="2400" b="1" kern="1200" dirty="0">
                          <a:solidFill>
                            <a:schemeClr val="tx1"/>
                          </a:solidFill>
                          <a:effectLst/>
                          <a:latin typeface="+mn-lt"/>
                          <a:ea typeface="+mn-ea"/>
                          <a:cs typeface="+mn-cs"/>
                        </a:rPr>
                        <a:t> </a:t>
                      </a:r>
                      <a:r>
                        <a:rPr lang="en-GB" sz="2400" b="1" kern="1200" dirty="0" err="1">
                          <a:solidFill>
                            <a:schemeClr val="dk1"/>
                          </a:solidFill>
                          <a:effectLst/>
                          <a:latin typeface="+mn-lt"/>
                          <a:ea typeface="+mn-ea"/>
                          <a:cs typeface="+mn-cs"/>
                        </a:rPr>
                        <a:t>hợp</a:t>
                      </a:r>
                      <a:r>
                        <a:rPr lang="en-GB" sz="2400" b="1" kern="1200" dirty="0">
                          <a:solidFill>
                            <a:schemeClr val="dk1"/>
                          </a:solidFill>
                          <a:effectLst/>
                          <a:latin typeface="+mn-lt"/>
                          <a:ea typeface="+mn-ea"/>
                          <a:cs typeface="+mn-cs"/>
                        </a:rPr>
                        <a:t> </a:t>
                      </a:r>
                      <a:r>
                        <a:rPr lang="en-GB" sz="2400" b="1" kern="1200" dirty="0" err="1">
                          <a:solidFill>
                            <a:schemeClr val="dk1"/>
                          </a:solidFill>
                          <a:effectLst/>
                          <a:latin typeface="+mn-lt"/>
                          <a:ea typeface="+mn-ea"/>
                          <a:cs typeface="+mn-cs"/>
                        </a:rPr>
                        <a:t>tác</a:t>
                      </a:r>
                      <a:r>
                        <a:rPr lang="en-GB" sz="2400" b="1" kern="1200" dirty="0">
                          <a:solidFill>
                            <a:schemeClr val="dk1"/>
                          </a:solidFill>
                          <a:effectLst/>
                          <a:latin typeface="+mn-lt"/>
                          <a:ea typeface="+mn-ea"/>
                          <a:cs typeface="+mn-cs"/>
                        </a:rPr>
                        <a:t> </a:t>
                      </a:r>
                      <a:r>
                        <a:rPr lang="en-GB" sz="2400" b="1" kern="1200" dirty="0" err="1">
                          <a:solidFill>
                            <a:schemeClr val="dk1"/>
                          </a:solidFill>
                          <a:effectLst/>
                          <a:latin typeface="+mn-lt"/>
                          <a:ea typeface="+mn-ea"/>
                          <a:cs typeface="+mn-cs"/>
                        </a:rPr>
                        <a:t>và</a:t>
                      </a:r>
                      <a:r>
                        <a:rPr lang="en-GB" sz="2400" b="1" kern="1200" dirty="0">
                          <a:solidFill>
                            <a:schemeClr val="dk1"/>
                          </a:solidFill>
                          <a:effectLst/>
                          <a:latin typeface="+mn-lt"/>
                          <a:ea typeface="+mn-ea"/>
                          <a:cs typeface="+mn-cs"/>
                        </a:rPr>
                        <a:t> </a:t>
                      </a:r>
                      <a:r>
                        <a:rPr lang="en-GB" sz="2400" b="1" kern="1200" dirty="0" err="1">
                          <a:solidFill>
                            <a:schemeClr val="dk1"/>
                          </a:solidFill>
                          <a:effectLst/>
                          <a:latin typeface="+mn-lt"/>
                          <a:ea typeface="+mn-ea"/>
                          <a:cs typeface="+mn-cs"/>
                        </a:rPr>
                        <a:t>đối</a:t>
                      </a:r>
                      <a:r>
                        <a:rPr lang="en-GB" sz="2400" b="1" kern="1200" dirty="0">
                          <a:solidFill>
                            <a:schemeClr val="dk1"/>
                          </a:solidFill>
                          <a:effectLst/>
                          <a:latin typeface="+mn-lt"/>
                          <a:ea typeface="+mn-ea"/>
                          <a:cs typeface="+mn-cs"/>
                        </a:rPr>
                        <a:t> </a:t>
                      </a:r>
                      <a:r>
                        <a:rPr lang="en-GB" sz="2400" b="1" kern="1200" dirty="0" err="1">
                          <a:solidFill>
                            <a:schemeClr val="dk1"/>
                          </a:solidFill>
                          <a:effectLst/>
                          <a:latin typeface="+mn-lt"/>
                          <a:ea typeface="+mn-ea"/>
                          <a:cs typeface="+mn-cs"/>
                        </a:rPr>
                        <a:t>tác</a:t>
                      </a:r>
                      <a:r>
                        <a:rPr lang="en-GB" sz="2400" b="1" kern="1200" dirty="0">
                          <a:solidFill>
                            <a:schemeClr val="dk1"/>
                          </a:solidFill>
                          <a:effectLst/>
                          <a:latin typeface="+mn-lt"/>
                          <a:ea typeface="+mn-ea"/>
                          <a:cs typeface="+mn-cs"/>
                        </a:rPr>
                        <a:t> </a:t>
                      </a:r>
                      <a:r>
                        <a:rPr lang="en-GB" sz="2400" b="1" kern="1200" dirty="0" err="1">
                          <a:solidFill>
                            <a:schemeClr val="dk1"/>
                          </a:solidFill>
                          <a:effectLst/>
                          <a:latin typeface="+mn-lt"/>
                          <a:ea typeface="+mn-ea"/>
                          <a:cs typeface="+mn-cs"/>
                        </a:rPr>
                        <a:t>trong</a:t>
                      </a:r>
                      <a:r>
                        <a:rPr lang="en-GB" sz="2400" b="1" kern="1200" dirty="0">
                          <a:solidFill>
                            <a:schemeClr val="dk1"/>
                          </a:solidFill>
                          <a:effectLst/>
                          <a:latin typeface="+mn-lt"/>
                          <a:ea typeface="+mn-ea"/>
                          <a:cs typeface="+mn-cs"/>
                        </a:rPr>
                        <a:t> NC  </a:t>
                      </a:r>
                      <a:r>
                        <a:rPr lang="en-GB" sz="2400" b="1" kern="1200" dirty="0" err="1">
                          <a:solidFill>
                            <a:schemeClr val="dk1"/>
                          </a:solidFill>
                          <a:effectLst/>
                          <a:latin typeface="+mn-lt"/>
                          <a:ea typeface="+mn-ea"/>
                          <a:cs typeface="+mn-cs"/>
                        </a:rPr>
                        <a:t>nhằm</a:t>
                      </a:r>
                      <a:r>
                        <a:rPr lang="en-GB" sz="2400" b="1" kern="1200" dirty="0">
                          <a:solidFill>
                            <a:schemeClr val="dk1"/>
                          </a:solidFill>
                          <a:effectLst/>
                          <a:latin typeface="+mn-lt"/>
                          <a:ea typeface="+mn-ea"/>
                          <a:cs typeface="+mn-cs"/>
                        </a:rPr>
                        <a:t> </a:t>
                      </a:r>
                      <a:r>
                        <a:rPr lang="en-GB" sz="2400" b="1" kern="1200" dirty="0" err="1">
                          <a:solidFill>
                            <a:schemeClr val="dk1"/>
                          </a:solidFill>
                          <a:effectLst/>
                          <a:latin typeface="+mn-lt"/>
                          <a:ea typeface="+mn-ea"/>
                          <a:cs typeface="+mn-cs"/>
                        </a:rPr>
                        <a:t>đáp</a:t>
                      </a:r>
                      <a:r>
                        <a:rPr lang="en-GB" sz="2400" b="1" kern="1200" dirty="0">
                          <a:solidFill>
                            <a:schemeClr val="dk1"/>
                          </a:solidFill>
                          <a:effectLst/>
                          <a:latin typeface="+mn-lt"/>
                          <a:ea typeface="+mn-ea"/>
                          <a:cs typeface="+mn-cs"/>
                        </a:rPr>
                        <a:t> </a:t>
                      </a:r>
                      <a:r>
                        <a:rPr lang="en-GB" sz="2400" b="1" kern="1200" dirty="0" err="1">
                          <a:solidFill>
                            <a:schemeClr val="dk1"/>
                          </a:solidFill>
                          <a:effectLst/>
                          <a:latin typeface="+mn-lt"/>
                          <a:ea typeface="+mn-ea"/>
                          <a:cs typeface="+mn-cs"/>
                        </a:rPr>
                        <a:t>ứng</a:t>
                      </a:r>
                      <a:r>
                        <a:rPr lang="en-GB" sz="2400" b="1" kern="1200" dirty="0">
                          <a:solidFill>
                            <a:schemeClr val="dk1"/>
                          </a:solidFill>
                          <a:effectLst/>
                          <a:latin typeface="+mn-lt"/>
                          <a:ea typeface="+mn-ea"/>
                          <a:cs typeface="+mn-cs"/>
                        </a:rPr>
                        <a:t> </a:t>
                      </a:r>
                      <a:r>
                        <a:rPr lang="en-GB" sz="2400" b="1" kern="1200" dirty="0" err="1">
                          <a:solidFill>
                            <a:schemeClr val="dk1"/>
                          </a:solidFill>
                          <a:effectLst/>
                          <a:latin typeface="+mn-lt"/>
                          <a:ea typeface="+mn-ea"/>
                          <a:cs typeface="+mn-cs"/>
                        </a:rPr>
                        <a:t>các</a:t>
                      </a:r>
                      <a:r>
                        <a:rPr lang="en-GB" sz="2400" b="1" kern="1200" dirty="0">
                          <a:solidFill>
                            <a:schemeClr val="dk1"/>
                          </a:solidFill>
                          <a:effectLst/>
                          <a:latin typeface="+mn-lt"/>
                          <a:ea typeface="+mn-ea"/>
                          <a:cs typeface="+mn-cs"/>
                        </a:rPr>
                        <a:t> </a:t>
                      </a:r>
                      <a:r>
                        <a:rPr lang="en-GB" sz="2400" b="1" kern="1200" dirty="0" err="1">
                          <a:solidFill>
                            <a:schemeClr val="dk1"/>
                          </a:solidFill>
                          <a:effectLst/>
                          <a:latin typeface="+mn-lt"/>
                          <a:ea typeface="+mn-ea"/>
                          <a:cs typeface="+mn-cs"/>
                        </a:rPr>
                        <a:t>mục</a:t>
                      </a:r>
                      <a:r>
                        <a:rPr lang="en-GB" sz="2400" b="1" kern="1200" dirty="0">
                          <a:solidFill>
                            <a:schemeClr val="dk1"/>
                          </a:solidFill>
                          <a:effectLst/>
                          <a:latin typeface="+mn-lt"/>
                          <a:ea typeface="+mn-ea"/>
                          <a:cs typeface="+mn-cs"/>
                        </a:rPr>
                        <a:t> </a:t>
                      </a:r>
                      <a:r>
                        <a:rPr lang="en-GB" sz="2400" b="1" kern="1200" dirty="0" err="1">
                          <a:solidFill>
                            <a:schemeClr val="dk1"/>
                          </a:solidFill>
                          <a:effectLst/>
                          <a:latin typeface="+mn-lt"/>
                          <a:ea typeface="+mn-ea"/>
                          <a:cs typeface="+mn-cs"/>
                        </a:rPr>
                        <a:t>tiêu</a:t>
                      </a:r>
                      <a:r>
                        <a:rPr lang="en-GB" sz="2400" b="1" kern="1200" dirty="0">
                          <a:solidFill>
                            <a:schemeClr val="dk1"/>
                          </a:solidFill>
                          <a:effectLst/>
                          <a:latin typeface="+mn-lt"/>
                          <a:ea typeface="+mn-ea"/>
                          <a:cs typeface="+mn-cs"/>
                        </a:rPr>
                        <a:t> NC</a:t>
                      </a:r>
                      <a:endParaRPr lang="en-US" sz="2400" b="1" dirty="0"/>
                    </a:p>
                  </a:txBody>
                  <a:tcPr/>
                </a:tc>
                <a:tc>
                  <a:txBody>
                    <a:bodyPr/>
                    <a:lstStyle/>
                    <a:p>
                      <a:pPr algn="just"/>
                      <a:r>
                        <a:rPr lang="en-US" sz="2000" b="1" kern="1200" dirty="0">
                          <a:solidFill>
                            <a:schemeClr val="dk1"/>
                          </a:solidFill>
                          <a:effectLst/>
                          <a:latin typeface="Times New Roman" panose="02020603050405020304" pitchFamily="18" charset="0"/>
                          <a:ea typeface="+mn-ea"/>
                          <a:cs typeface="Times New Roman" panose="02020603050405020304" pitchFamily="18" charset="0"/>
                        </a:rPr>
                        <a:t>1.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Có</a:t>
                      </a:r>
                      <a:r>
                        <a:rPr lang="en-GB"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000" b="1" kern="1200" dirty="0" err="1">
                          <a:solidFill>
                            <a:srgbClr val="FF0000"/>
                          </a:solidFill>
                          <a:effectLst/>
                          <a:latin typeface="Times New Roman" panose="02020603050405020304" pitchFamily="18" charset="0"/>
                          <a:ea typeface="+mn-ea"/>
                          <a:cs typeface="Times New Roman" panose="02020603050405020304" pitchFamily="18" charset="0"/>
                        </a:rPr>
                        <a:t>quy</a:t>
                      </a:r>
                      <a:r>
                        <a:rPr lang="en-GB"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000" b="1" kern="1200" dirty="0" err="1">
                          <a:solidFill>
                            <a:srgbClr val="FF0000"/>
                          </a:solidFill>
                          <a:effectLst/>
                          <a:latin typeface="Times New Roman" panose="02020603050405020304" pitchFamily="18" charset="0"/>
                          <a:ea typeface="+mn-ea"/>
                          <a:cs typeface="Times New Roman" panose="02020603050405020304" pitchFamily="18" charset="0"/>
                        </a:rPr>
                        <a:t>định</a:t>
                      </a:r>
                      <a:r>
                        <a:rPr lang="en-GB"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000" b="1" kern="1200" dirty="0" err="1">
                          <a:solidFill>
                            <a:srgbClr val="FF0000"/>
                          </a:solidFill>
                          <a:effectLst/>
                          <a:latin typeface="Times New Roman" panose="02020603050405020304" pitchFamily="18" charset="0"/>
                          <a:ea typeface="+mn-ea"/>
                          <a:cs typeface="Times New Roman" panose="02020603050405020304" pitchFamily="18" charset="0"/>
                        </a:rPr>
                        <a:t>về</a:t>
                      </a:r>
                      <a:r>
                        <a:rPr lang="en-GB"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000" b="1" kern="1200" dirty="0" err="1">
                          <a:solidFill>
                            <a:srgbClr val="FF0000"/>
                          </a:solidFill>
                          <a:effectLst/>
                          <a:latin typeface="Times New Roman" panose="02020603050405020304" pitchFamily="18" charset="0"/>
                          <a:ea typeface="+mn-ea"/>
                          <a:cs typeface="Times New Roman" panose="02020603050405020304" pitchFamily="18" charset="0"/>
                        </a:rPr>
                        <a:t>thiết</a:t>
                      </a:r>
                      <a:r>
                        <a:rPr lang="en-GB"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000" b="1" kern="1200" dirty="0" err="1">
                          <a:solidFill>
                            <a:srgbClr val="FF0000"/>
                          </a:solidFill>
                          <a:effectLst/>
                          <a:latin typeface="Times New Roman" panose="02020603050405020304" pitchFamily="18" charset="0"/>
                          <a:ea typeface="+mn-ea"/>
                          <a:cs typeface="Times New Roman" panose="02020603050405020304" pitchFamily="18" charset="0"/>
                        </a:rPr>
                        <a:t>lập</a:t>
                      </a:r>
                      <a:r>
                        <a:rPr lang="en-GB"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mối</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quan</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hệ</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trong</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NC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nhằm</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đáp</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ứng</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mục</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err="1">
                          <a:solidFill>
                            <a:schemeClr val="dk1"/>
                          </a:solidFill>
                          <a:effectLst/>
                          <a:latin typeface="Times New Roman" panose="02020603050405020304" pitchFamily="18" charset="0"/>
                          <a:ea typeface="+mn-ea"/>
                          <a:cs typeface="Times New Roman" panose="02020603050405020304" pitchFamily="18" charset="0"/>
                        </a:rPr>
                        <a:t>tiêu</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 NC.</a:t>
                      </a:r>
                      <a:endParaRPr lang="en-US" sz="2000" b="1"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en-GB" sz="2000" b="1" kern="1200" dirty="0">
                          <a:solidFill>
                            <a:schemeClr val="dk1"/>
                          </a:solidFill>
                          <a:effectLst/>
                          <a:latin typeface="Times New Roman" panose="02020603050405020304" pitchFamily="18" charset="0"/>
                          <a:ea typeface="+mn-ea"/>
                          <a:cs typeface="Times New Roman" panose="02020603050405020304" pitchFamily="18" charset="0"/>
                        </a:rPr>
                        <a:t>2.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Có</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chiến</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lược</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phát</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triển</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hợp</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đối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kế</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hoạch</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dài</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tx1"/>
                          </a:solidFill>
                          <a:effectLst/>
                          <a:latin typeface="Times New Roman" panose="02020603050405020304" pitchFamily="18" charset="0"/>
                          <a:ea typeface="+mn-ea"/>
                          <a:cs typeface="Times New Roman" panose="02020603050405020304" pitchFamily="18" charset="0"/>
                        </a:rPr>
                        <a:t>hạn</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ngắn</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hạn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được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XD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dựa</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trên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chiến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lược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phát</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triển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và</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phù</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với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sứ</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mạng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tầm</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nhìn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của</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CSGD.</a:t>
                      </a:r>
                    </a:p>
                    <a:p>
                      <a:pPr algn="just"/>
                      <a:r>
                        <a:rPr lang="en-US" sz="2000" b="1" kern="1200" dirty="0">
                          <a:solidFill>
                            <a:schemeClr val="dk1"/>
                          </a:solidFill>
                          <a:effectLst/>
                          <a:latin typeface="Times New Roman" panose="02020603050405020304" pitchFamily="18" charset="0"/>
                          <a:ea typeface="+mn-ea"/>
                          <a:cs typeface="Times New Roman" panose="02020603050405020304" pitchFamily="18" charset="0"/>
                        </a:rPr>
                        <a:t>3. CSGD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có</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quy</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định</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hướng</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dẫn</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phổ</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biến</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thực</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hiện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có</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phân</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công</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trách</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nhiệm</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cụ</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thể</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cho</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bộ</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phận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nhân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có</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kết</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nối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giữa</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bộ</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phận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đầu</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mối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và</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khoa,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phòng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trong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việc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quản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lý</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công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phát</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triển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và</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đối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a:t>
                      </a:r>
                    </a:p>
                    <a:p>
                      <a:pPr algn="just"/>
                      <a:r>
                        <a:rPr lang="en-US" sz="2000" b="1" kern="1200" dirty="0">
                          <a:solidFill>
                            <a:schemeClr val="dk1"/>
                          </a:solidFill>
                          <a:effectLst/>
                          <a:latin typeface="Times New Roman" panose="02020603050405020304" pitchFamily="18" charset="0"/>
                          <a:ea typeface="+mn-ea"/>
                          <a:cs typeface="Times New Roman" panose="02020603050405020304" pitchFamily="18" charset="0"/>
                        </a:rPr>
                        <a:t>4. CSGD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có</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KPIs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cho</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chiến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lược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kế</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hoạch</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tăng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cường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với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đối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trong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NCKH.</a:t>
                      </a:r>
                      <a:endParaRPr lang="en-US" sz="2000" b="1"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lvl="0" algn="just"/>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Văn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bản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về</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chiến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lược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kế</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hoạch</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phát</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triển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h.động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và</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đối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trong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GB" sz="2000" b="1" kern="1200" dirty="0">
                          <a:solidFill>
                            <a:schemeClr val="dk1"/>
                          </a:solidFill>
                          <a:effectLst/>
                          <a:latin typeface="Times New Roman" panose="02020603050405020304" pitchFamily="18" charset="0"/>
                          <a:ea typeface="+mn-ea"/>
                          <a:cs typeface="Times New Roman" panose="02020603050405020304" pitchFamily="18" charset="0"/>
                        </a:rPr>
                        <a:t>NC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a:t>
                      </a:r>
                    </a:p>
                    <a:p>
                      <a:pPr lvl="0" algn="just"/>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Văn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bản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quy</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định</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cơ</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chế</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quản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lý</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kiểm</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tra</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giám</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sát</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việc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thực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hiện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hoạt</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động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quốc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tế</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của</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CSGD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và</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phân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cấp</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giữa</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đơn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vị</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trong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h.động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phát</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triển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a:t>
                      </a:r>
                    </a:p>
                    <a:p>
                      <a:pPr lvl="0" algn="just"/>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Thống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kê</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về</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đoàn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ra</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đoàn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vào</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trong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5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năm</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của</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chu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kỳ</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đánh</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giá</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CTĐT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liên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kết</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quốc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tế</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a:t>
                      </a:r>
                    </a:p>
                    <a:p>
                      <a:pPr lvl="0" algn="just"/>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b.cáo</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sau</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khi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n.ngoài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a:t>
                      </a:r>
                    </a:p>
                    <a:p>
                      <a:pPr lvl="0" algn="just"/>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Báo</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cáo</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tổng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kết</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hoạt</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động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phát</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triển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hằng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năm</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của</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CSGD*.</a:t>
                      </a:r>
                    </a:p>
                    <a:p>
                      <a:pPr lvl="0" algn="just"/>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đồng</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biên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bản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ghi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nhớ</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thỏa</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thuận</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của</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CSGD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với</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CSGD/</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tổ</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chức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quốc</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chemeClr val="dk1"/>
                          </a:solidFill>
                          <a:effectLst/>
                          <a:latin typeface="Times New Roman" panose="02020603050405020304" pitchFamily="18" charset="0"/>
                          <a:ea typeface="+mn-ea"/>
                          <a:cs typeface="Times New Roman" panose="02020603050405020304" pitchFamily="18" charset="0"/>
                        </a:rPr>
                        <a:t>tế</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a:t>
                      </a:r>
                    </a:p>
                  </a:txBody>
                  <a:tcPr>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841916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513184" y="1"/>
            <a:ext cx="11112759" cy="579119"/>
          </a:xfrm>
          <a:solidFill>
            <a:schemeClr val="accent6">
              <a:lumMod val="20000"/>
              <a:lumOff val="80000"/>
            </a:schemeClr>
          </a:solidFill>
        </p:spPr>
        <p:txBody>
          <a:bodyPr>
            <a:normAutofit fontScale="90000"/>
          </a:bodyPr>
          <a:lstStyle/>
          <a:p>
            <a:r>
              <a:rPr lang="vi-VN" sz="2400" b="1" dirty="0">
                <a:solidFill>
                  <a:srgbClr val="FF0000"/>
                </a:solidFill>
                <a:latin typeface="Times New Roman" panose="02020603050405020304" pitchFamily="18" charset="0"/>
                <a:cs typeface="Times New Roman" panose="02020603050405020304" pitchFamily="18" charset="0"/>
              </a:rPr>
              <a:t>TC 20.</a:t>
            </a:r>
            <a:r>
              <a:rPr lang="en-US" sz="2400" b="1" dirty="0">
                <a:solidFill>
                  <a:srgbClr val="FF0000"/>
                </a:solidFill>
                <a:latin typeface="Times New Roman" panose="02020603050405020304" pitchFamily="18" charset="0"/>
                <a:cs typeface="Times New Roman" panose="02020603050405020304" pitchFamily="18" charset="0"/>
              </a:rPr>
              <a:t>2</a:t>
            </a:r>
            <a:r>
              <a:rPr lang="vi-VN"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Triển</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0000FF"/>
                </a:solidFill>
                <a:latin typeface="Times New Roman" panose="02020603050405020304" pitchFamily="18" charset="0"/>
                <a:cs typeface="Times New Roman" panose="02020603050405020304" pitchFamily="18" charset="0"/>
              </a:rPr>
              <a:t>khai</a:t>
            </a:r>
            <a:r>
              <a:rPr lang="en-GB" sz="2400" b="1" dirty="0">
                <a:solidFill>
                  <a:srgbClr val="0000FF"/>
                </a:solidFill>
                <a:latin typeface="Times New Roman" panose="02020603050405020304" pitchFamily="18" charset="0"/>
                <a:cs typeface="Times New Roman" panose="02020603050405020304" pitchFamily="18" charset="0"/>
              </a:rPr>
              <a:t> </a:t>
            </a:r>
            <a:r>
              <a:rPr lang="en-GB" sz="2400" b="1" dirty="0" err="1">
                <a:solidFill>
                  <a:srgbClr val="0000FF"/>
                </a:solidFill>
                <a:latin typeface="Times New Roman" panose="02020603050405020304" pitchFamily="18" charset="0"/>
                <a:cs typeface="Times New Roman" panose="02020603050405020304" pitchFamily="18" charset="0"/>
              </a:rPr>
              <a:t>được</a:t>
            </a:r>
            <a:r>
              <a:rPr lang="en-GB" sz="2400" b="1" dirty="0">
                <a:solidFill>
                  <a:srgbClr val="0000FF"/>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các</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chính</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sách</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và</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quy</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trình</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thúc</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đẩy</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hợp</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tác</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và</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đối</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tác</a:t>
            </a:r>
            <a:r>
              <a:rPr lang="en-GB" sz="2400" b="1" dirty="0">
                <a:solidFill>
                  <a:srgbClr val="FF0000"/>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NC</a:t>
            </a:r>
            <a:endParaRPr lang="en-US" sz="4000" b="1" dirty="0">
              <a:solidFill>
                <a:srgbClr val="FF0000"/>
              </a:solidFill>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nvPr>
        </p:nvGraphicFramePr>
        <p:xfrm>
          <a:off x="177282" y="579432"/>
          <a:ext cx="11821886" cy="6196313"/>
        </p:xfrm>
        <a:graphic>
          <a:graphicData uri="http://schemas.openxmlformats.org/drawingml/2006/table">
            <a:tbl>
              <a:tblPr firstRow="1" bandRow="1">
                <a:tableStyleId>{5C22544A-7EE6-4342-B048-85BDC9FD1C3A}</a:tableStyleId>
              </a:tblPr>
              <a:tblGrid>
                <a:gridCol w="1567542">
                  <a:extLst>
                    <a:ext uri="{9D8B030D-6E8A-4147-A177-3AD203B41FA5}">
                      <a16:colId xmlns:a16="http://schemas.microsoft.com/office/drawing/2014/main" xmlns="" val="1338212068"/>
                    </a:ext>
                  </a:extLst>
                </a:gridCol>
                <a:gridCol w="3853543">
                  <a:extLst>
                    <a:ext uri="{9D8B030D-6E8A-4147-A177-3AD203B41FA5}">
                      <a16:colId xmlns:a16="http://schemas.microsoft.com/office/drawing/2014/main" xmlns="" val="4227679062"/>
                    </a:ext>
                  </a:extLst>
                </a:gridCol>
                <a:gridCol w="6400801">
                  <a:extLst>
                    <a:ext uri="{9D8B030D-6E8A-4147-A177-3AD203B41FA5}">
                      <a16:colId xmlns:a16="http://schemas.microsoft.com/office/drawing/2014/main" xmlns="" val="2341633141"/>
                    </a:ext>
                  </a:extLst>
                </a:gridCol>
              </a:tblGrid>
              <a:tr h="437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FFFF00"/>
                          </a:solidFill>
                          <a:effectLst/>
                          <a:latin typeface="+mn-lt"/>
                          <a:ea typeface="+mn-ea"/>
                          <a:cs typeface="+mn-cs"/>
                        </a:rPr>
                        <a:t>Y/C TC</a:t>
                      </a:r>
                    </a:p>
                  </a:txBody>
                  <a:tcPr/>
                </a:tc>
                <a:tc>
                  <a:txBody>
                    <a:bodyPr/>
                    <a:lstStyle/>
                    <a:p>
                      <a:r>
                        <a:rPr lang="en-US" sz="2400" dirty="0" err="1">
                          <a:solidFill>
                            <a:schemeClr val="tx1">
                              <a:lumMod val="95000"/>
                              <a:lumOff val="5000"/>
                            </a:schemeClr>
                          </a:solidFill>
                        </a:rPr>
                        <a:t>Mốc</a:t>
                      </a:r>
                      <a:r>
                        <a:rPr lang="en-US" sz="2400" dirty="0">
                          <a:solidFill>
                            <a:schemeClr val="tx1">
                              <a:lumMod val="95000"/>
                              <a:lumOff val="5000"/>
                            </a:schemeClr>
                          </a:solidFill>
                        </a:rPr>
                        <a:t> </a:t>
                      </a:r>
                      <a:r>
                        <a:rPr lang="en-US" sz="2400" dirty="0" err="1">
                          <a:solidFill>
                            <a:schemeClr val="tx1">
                              <a:lumMod val="95000"/>
                              <a:lumOff val="5000"/>
                            </a:schemeClr>
                          </a:solidFill>
                        </a:rPr>
                        <a:t>chuẩn</a:t>
                      </a:r>
                      <a:endParaRPr lang="en-US" sz="2400" dirty="0">
                        <a:solidFill>
                          <a:schemeClr val="tx1">
                            <a:lumMod val="95000"/>
                            <a:lumOff val="5000"/>
                          </a:schemeClr>
                        </a:solidFill>
                      </a:endParaRPr>
                    </a:p>
                  </a:txBody>
                  <a:tcPr>
                    <a:solidFill>
                      <a:schemeClr val="bg1"/>
                    </a:solidFill>
                  </a:tcPr>
                </a:tc>
                <a:tc>
                  <a:txBody>
                    <a:bodyPr/>
                    <a:lstStyle/>
                    <a:p>
                      <a:r>
                        <a:rPr lang="en-US" sz="2400" dirty="0">
                          <a:solidFill>
                            <a:schemeClr val="tx1">
                              <a:lumMod val="95000"/>
                              <a:lumOff val="5000"/>
                            </a:schemeClr>
                          </a:solidFill>
                        </a:rPr>
                        <a:t>Minh </a:t>
                      </a:r>
                      <a:r>
                        <a:rPr lang="en-US" sz="2400" dirty="0" err="1">
                          <a:solidFill>
                            <a:schemeClr val="tx1">
                              <a:lumMod val="95000"/>
                              <a:lumOff val="5000"/>
                            </a:schemeClr>
                          </a:solidFill>
                        </a:rPr>
                        <a:t>chứng</a:t>
                      </a:r>
                      <a:endParaRPr lang="en-US" sz="2400" dirty="0">
                        <a:solidFill>
                          <a:schemeClr val="tx1">
                            <a:lumMod val="95000"/>
                            <a:lumOff val="5000"/>
                          </a:schemeClr>
                        </a:solidFill>
                      </a:endParaRPr>
                    </a:p>
                  </a:txBody>
                  <a:tcPr>
                    <a:solidFill>
                      <a:schemeClr val="accent4">
                        <a:lumMod val="20000"/>
                        <a:lumOff val="80000"/>
                      </a:schemeClr>
                    </a:solidFill>
                  </a:tcPr>
                </a:tc>
                <a:extLst>
                  <a:ext uri="{0D108BD9-81ED-4DB2-BD59-A6C34878D82A}">
                    <a16:rowId xmlns:a16="http://schemas.microsoft.com/office/drawing/2014/main" xmlns="" val="1881705326"/>
                  </a:ext>
                </a:extLst>
              </a:tr>
              <a:tr h="5739113">
                <a:tc>
                  <a:txBody>
                    <a:bodyPr/>
                    <a:lstStyle/>
                    <a:p>
                      <a:r>
                        <a:rPr lang="en-US" sz="2400" kern="1200" dirty="0">
                          <a:solidFill>
                            <a:schemeClr val="dk1"/>
                          </a:solidFill>
                          <a:effectLst/>
                          <a:latin typeface="+mn-lt"/>
                          <a:ea typeface="+mn-ea"/>
                          <a:cs typeface="+mn-cs"/>
                        </a:rPr>
                        <a:t>1. </a:t>
                      </a:r>
                      <a:r>
                        <a:rPr lang="en-GB" sz="2400" kern="1200" dirty="0" err="1">
                          <a:solidFill>
                            <a:srgbClr val="FF0000"/>
                          </a:solidFill>
                          <a:effectLst/>
                          <a:latin typeface="+mn-lt"/>
                          <a:ea typeface="+mn-ea"/>
                          <a:cs typeface="+mn-cs"/>
                        </a:rPr>
                        <a:t>Triển</a:t>
                      </a:r>
                      <a:r>
                        <a:rPr lang="en-GB" sz="2400" kern="1200" dirty="0">
                          <a:solidFill>
                            <a:srgbClr val="FF0000"/>
                          </a:solidFill>
                          <a:effectLst/>
                          <a:latin typeface="+mn-lt"/>
                          <a:ea typeface="+mn-ea"/>
                          <a:cs typeface="+mn-cs"/>
                        </a:rPr>
                        <a:t> </a:t>
                      </a:r>
                      <a:r>
                        <a:rPr lang="en-GB" sz="2400" kern="1200" dirty="0" err="1">
                          <a:solidFill>
                            <a:srgbClr val="FF0000"/>
                          </a:solidFill>
                          <a:effectLst/>
                          <a:latin typeface="+mn-lt"/>
                          <a:ea typeface="+mn-ea"/>
                          <a:cs typeface="+mn-cs"/>
                        </a:rPr>
                        <a:t>khai</a:t>
                      </a:r>
                      <a:r>
                        <a:rPr lang="en-GB" sz="2400" kern="1200" dirty="0">
                          <a:solidFill>
                            <a:srgbClr val="FF0000"/>
                          </a:solidFill>
                          <a:effectLst/>
                          <a:latin typeface="+mn-lt"/>
                          <a:ea typeface="+mn-ea"/>
                          <a:cs typeface="+mn-cs"/>
                        </a:rPr>
                        <a:t> </a:t>
                      </a:r>
                      <a:r>
                        <a:rPr lang="en-GB" sz="2400" kern="1200" dirty="0" err="1">
                          <a:solidFill>
                            <a:srgbClr val="FF0000"/>
                          </a:solidFill>
                          <a:effectLst/>
                          <a:latin typeface="+mn-lt"/>
                          <a:ea typeface="+mn-ea"/>
                          <a:cs typeface="+mn-cs"/>
                        </a:rPr>
                        <a:t>được</a:t>
                      </a:r>
                      <a:r>
                        <a:rPr lang="en-GB" sz="2400" kern="1200" dirty="0">
                          <a:solidFill>
                            <a:srgbClr val="FF0000"/>
                          </a:solidFill>
                          <a:effectLst/>
                          <a:latin typeface="+mn-lt"/>
                          <a:ea typeface="+mn-ea"/>
                          <a:cs typeface="+mn-cs"/>
                        </a:rPr>
                        <a:t> </a:t>
                      </a:r>
                      <a:r>
                        <a:rPr lang="en-GB" sz="2400" kern="1200" dirty="0" err="1">
                          <a:solidFill>
                            <a:schemeClr val="dk1"/>
                          </a:solidFill>
                          <a:effectLst/>
                          <a:latin typeface="+mn-lt"/>
                          <a:ea typeface="+mn-ea"/>
                          <a:cs typeface="+mn-cs"/>
                        </a:rPr>
                        <a:t>các</a:t>
                      </a:r>
                      <a:r>
                        <a:rPr lang="en-GB" sz="2400" kern="1200" dirty="0">
                          <a:solidFill>
                            <a:schemeClr val="dk1"/>
                          </a:solidFill>
                          <a:effectLst/>
                          <a:latin typeface="+mn-lt"/>
                          <a:ea typeface="+mn-ea"/>
                          <a:cs typeface="+mn-cs"/>
                        </a:rPr>
                        <a:t> </a:t>
                      </a:r>
                      <a:r>
                        <a:rPr lang="en-GB" sz="2400" b="1" kern="1200" dirty="0" err="1">
                          <a:solidFill>
                            <a:srgbClr val="FF0000"/>
                          </a:solidFill>
                          <a:effectLst/>
                          <a:latin typeface="+mn-lt"/>
                          <a:ea typeface="+mn-ea"/>
                          <a:cs typeface="+mn-cs"/>
                        </a:rPr>
                        <a:t>chính</a:t>
                      </a:r>
                      <a:r>
                        <a:rPr lang="en-GB" sz="2400" b="1" kern="1200" dirty="0">
                          <a:solidFill>
                            <a:srgbClr val="FF0000"/>
                          </a:solidFill>
                          <a:effectLst/>
                          <a:latin typeface="+mn-lt"/>
                          <a:ea typeface="+mn-ea"/>
                          <a:cs typeface="+mn-cs"/>
                        </a:rPr>
                        <a:t> </a:t>
                      </a:r>
                      <a:r>
                        <a:rPr lang="en-GB" sz="2400" b="1" kern="1200" dirty="0" err="1">
                          <a:solidFill>
                            <a:srgbClr val="FF0000"/>
                          </a:solidFill>
                          <a:effectLst/>
                          <a:latin typeface="+mn-lt"/>
                          <a:ea typeface="+mn-ea"/>
                          <a:cs typeface="+mn-cs"/>
                        </a:rPr>
                        <a:t>sách</a:t>
                      </a:r>
                      <a:r>
                        <a:rPr lang="en-GB" sz="2400" b="1" kern="1200" dirty="0">
                          <a:solidFill>
                            <a:srgbClr val="FF0000"/>
                          </a:solidFill>
                          <a:effectLst/>
                          <a:latin typeface="+mn-lt"/>
                          <a:ea typeface="+mn-ea"/>
                          <a:cs typeface="+mn-cs"/>
                        </a:rPr>
                        <a:t> </a:t>
                      </a:r>
                      <a:r>
                        <a:rPr lang="en-GB" sz="2400" kern="1200" dirty="0" err="1">
                          <a:solidFill>
                            <a:schemeClr val="dk1"/>
                          </a:solidFill>
                          <a:effectLst/>
                          <a:latin typeface="+mn-lt"/>
                          <a:ea typeface="+mn-ea"/>
                          <a:cs typeface="+mn-cs"/>
                        </a:rPr>
                        <a:t>thúc</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đẩy</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hợp</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tác</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và</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đối</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tác</a:t>
                      </a:r>
                      <a:r>
                        <a:rPr lang="en-GB" sz="2400" kern="1200" dirty="0">
                          <a:solidFill>
                            <a:schemeClr val="dk1"/>
                          </a:solidFill>
                          <a:effectLst/>
                          <a:latin typeface="+mn-lt"/>
                          <a:ea typeface="+mn-ea"/>
                          <a:cs typeface="+mn-cs"/>
                        </a:rPr>
                        <a:t> NC.</a:t>
                      </a:r>
                      <a:endParaRPr lang="en-US" sz="2400" kern="1200" dirty="0">
                        <a:solidFill>
                          <a:schemeClr val="dk1"/>
                        </a:solidFill>
                        <a:effectLst/>
                        <a:latin typeface="+mn-lt"/>
                        <a:ea typeface="+mn-ea"/>
                        <a:cs typeface="+mn-cs"/>
                      </a:endParaRPr>
                    </a:p>
                    <a:p>
                      <a:r>
                        <a:rPr lang="en-GB" sz="2400" kern="1200" dirty="0">
                          <a:solidFill>
                            <a:schemeClr val="dk1"/>
                          </a:solidFill>
                          <a:effectLst/>
                          <a:latin typeface="+mn-lt"/>
                          <a:ea typeface="+mn-ea"/>
                          <a:cs typeface="+mn-cs"/>
                        </a:rPr>
                        <a:t>2. </a:t>
                      </a:r>
                      <a:r>
                        <a:rPr lang="en-GB" sz="2400" kern="1200" dirty="0" err="1">
                          <a:solidFill>
                            <a:schemeClr val="dk1"/>
                          </a:solidFill>
                          <a:effectLst/>
                          <a:latin typeface="+mn-lt"/>
                          <a:ea typeface="+mn-ea"/>
                          <a:cs typeface="+mn-cs"/>
                        </a:rPr>
                        <a:t>Triển</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khai</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được</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các</a:t>
                      </a:r>
                      <a:r>
                        <a:rPr lang="en-GB" sz="2400" kern="1200" dirty="0">
                          <a:solidFill>
                            <a:schemeClr val="dk1"/>
                          </a:solidFill>
                          <a:effectLst/>
                          <a:latin typeface="+mn-lt"/>
                          <a:ea typeface="+mn-ea"/>
                          <a:cs typeface="+mn-cs"/>
                        </a:rPr>
                        <a:t> </a:t>
                      </a:r>
                      <a:r>
                        <a:rPr lang="en-GB" sz="2400" b="1" kern="1200" dirty="0" err="1">
                          <a:solidFill>
                            <a:srgbClr val="FF0000"/>
                          </a:solidFill>
                          <a:effectLst/>
                          <a:latin typeface="+mn-lt"/>
                          <a:ea typeface="+mn-ea"/>
                          <a:cs typeface="+mn-cs"/>
                        </a:rPr>
                        <a:t>quy</a:t>
                      </a:r>
                      <a:r>
                        <a:rPr lang="en-GB" sz="2400" b="1" kern="1200" dirty="0">
                          <a:solidFill>
                            <a:srgbClr val="FF0000"/>
                          </a:solidFill>
                          <a:effectLst/>
                          <a:latin typeface="+mn-lt"/>
                          <a:ea typeface="+mn-ea"/>
                          <a:cs typeface="+mn-cs"/>
                        </a:rPr>
                        <a:t> </a:t>
                      </a:r>
                      <a:r>
                        <a:rPr lang="en-GB" sz="2400" b="1" kern="1200" dirty="0" err="1">
                          <a:solidFill>
                            <a:srgbClr val="FF0000"/>
                          </a:solidFill>
                          <a:effectLst/>
                          <a:latin typeface="+mn-lt"/>
                          <a:ea typeface="+mn-ea"/>
                          <a:cs typeface="+mn-cs"/>
                        </a:rPr>
                        <a:t>trình</a:t>
                      </a:r>
                      <a:r>
                        <a:rPr lang="en-GB" sz="2400" b="1" kern="1200" dirty="0">
                          <a:solidFill>
                            <a:srgbClr val="FF0000"/>
                          </a:solidFill>
                          <a:effectLst/>
                          <a:latin typeface="+mn-lt"/>
                          <a:ea typeface="+mn-ea"/>
                          <a:cs typeface="+mn-cs"/>
                        </a:rPr>
                        <a:t> </a:t>
                      </a:r>
                      <a:r>
                        <a:rPr lang="en-GB" sz="2400" kern="1200" dirty="0" err="1">
                          <a:solidFill>
                            <a:schemeClr val="dk1"/>
                          </a:solidFill>
                          <a:effectLst/>
                          <a:latin typeface="+mn-lt"/>
                          <a:ea typeface="+mn-ea"/>
                          <a:cs typeface="+mn-cs"/>
                        </a:rPr>
                        <a:t>thúc</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đẩy</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hợp</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tác</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và</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đối</a:t>
                      </a:r>
                      <a:r>
                        <a:rPr lang="en-GB" sz="2400" kern="1200" dirty="0">
                          <a:solidFill>
                            <a:schemeClr val="dk1"/>
                          </a:solidFill>
                          <a:effectLst/>
                          <a:latin typeface="+mn-lt"/>
                          <a:ea typeface="+mn-ea"/>
                          <a:cs typeface="+mn-cs"/>
                        </a:rPr>
                        <a:t> </a:t>
                      </a:r>
                      <a:r>
                        <a:rPr lang="en-GB" sz="2400" kern="1200" dirty="0" err="1">
                          <a:solidFill>
                            <a:schemeClr val="dk1"/>
                          </a:solidFill>
                          <a:effectLst/>
                          <a:latin typeface="+mn-lt"/>
                          <a:ea typeface="+mn-ea"/>
                          <a:cs typeface="+mn-cs"/>
                        </a:rPr>
                        <a:t>tác</a:t>
                      </a:r>
                      <a:r>
                        <a:rPr lang="en-GB" sz="2400" kern="1200" dirty="0">
                          <a:solidFill>
                            <a:schemeClr val="dk1"/>
                          </a:solidFill>
                          <a:effectLst/>
                          <a:latin typeface="+mn-lt"/>
                          <a:ea typeface="+mn-ea"/>
                          <a:cs typeface="+mn-cs"/>
                        </a:rPr>
                        <a:t> NC</a:t>
                      </a:r>
                      <a:endParaRPr lang="en-US" sz="2400" dirty="0"/>
                    </a:p>
                  </a:txBody>
                  <a:tcPr/>
                </a:tc>
                <a:tc>
                  <a:txBody>
                    <a:bodyPr/>
                    <a:lstStyle/>
                    <a:p>
                      <a:pPr marL="0" algn="just" defTabSz="914400" rtl="0" eaLnBrk="1" latinLnBrk="0" hangingPunct="1"/>
                      <a:r>
                        <a:rPr lang="en-US" sz="2000" kern="1200" dirty="0">
                          <a:solidFill>
                            <a:schemeClr val="dk1"/>
                          </a:solidFill>
                          <a:effectLst/>
                          <a:latin typeface="Times New Roman" panose="02020603050405020304" pitchFamily="18" charset="0"/>
                          <a:ea typeface="+mn-ea"/>
                          <a:cs typeface="Times New Roman" panose="02020603050405020304" pitchFamily="18" charset="0"/>
                        </a:rPr>
                        <a:t>1.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Triển</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khai</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h.động</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theo</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chiến</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lược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phát</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triển</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kế</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hoạch</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phát</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triển</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đối</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để</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đạt</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được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KPIs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cụ</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thể</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p>
                    <a:p>
                      <a:pPr marL="0" algn="just" defTabSz="914400" rtl="0" eaLnBrk="1" latinLnBrk="0" hangingPunct="1"/>
                      <a:r>
                        <a:rPr lang="en-US" sz="2000" kern="1200" dirty="0">
                          <a:solidFill>
                            <a:schemeClr val="dk1"/>
                          </a:solidFill>
                          <a:effectLst/>
                          <a:latin typeface="Times New Roman" panose="02020603050405020304" pitchFamily="18" charset="0"/>
                          <a:ea typeface="+mn-ea"/>
                          <a:cs typeface="Times New Roman" panose="02020603050405020304" pitchFamily="18" charset="0"/>
                        </a:rPr>
                        <a:t>2.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Lựa</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chọn</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đối</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và</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NCKH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phù</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với</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tầm</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nhìn</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và</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sứ</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mạng</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của</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CSGD.</a:t>
                      </a:r>
                    </a:p>
                    <a:p>
                      <a:pPr marL="0" algn="just" defTabSz="914400" rtl="0" eaLnBrk="1" latinLnBrk="0" hangingPunct="1"/>
                      <a:r>
                        <a:rPr lang="en-US" sz="2000" kern="1200" dirty="0">
                          <a:solidFill>
                            <a:schemeClr val="dk1"/>
                          </a:solidFill>
                          <a:effectLst/>
                          <a:latin typeface="Times New Roman" panose="02020603050405020304" pitchFamily="18" charset="0"/>
                          <a:ea typeface="+mn-ea"/>
                          <a:cs typeface="Times New Roman" panose="02020603050405020304" pitchFamily="18" charset="0"/>
                        </a:rPr>
                        <a:t>3.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Thúc</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đẩy</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quan</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hệ</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và</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có</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NC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theo</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hình</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thức</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đa</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dạng</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cách</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thức</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phù</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hợp</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p>
                    <a:p>
                      <a:pPr marL="0" algn="just" defTabSz="914400" rtl="0" eaLnBrk="1" latinLnBrk="0" hangingPunct="1"/>
                      <a:r>
                        <a:rPr lang="en-US" sz="2000" kern="1200" dirty="0">
                          <a:solidFill>
                            <a:schemeClr val="dk1"/>
                          </a:solidFill>
                          <a:effectLst/>
                          <a:latin typeface="Times New Roman" panose="02020603050405020304" pitchFamily="18" charset="0"/>
                          <a:ea typeface="+mn-ea"/>
                          <a:cs typeface="Times New Roman" panose="02020603050405020304" pitchFamily="18" charset="0"/>
                        </a:rPr>
                        <a:t>4.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Đầu</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tư</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thích</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cho</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việc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x.dựng</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p.triển</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mối</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q.hệ</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h.tác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và</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đối</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p>
                    <a:p>
                      <a:pPr marL="0" algn="just" defTabSz="914400" rtl="0" eaLnBrk="1" latinLnBrk="0" hangingPunct="1"/>
                      <a:r>
                        <a:rPr lang="en-US" sz="2000" kern="1200" dirty="0">
                          <a:solidFill>
                            <a:schemeClr val="dk1"/>
                          </a:solidFill>
                          <a:effectLst/>
                          <a:latin typeface="Times New Roman" panose="02020603050405020304" pitchFamily="18" charset="0"/>
                          <a:ea typeface="+mn-ea"/>
                          <a:cs typeface="Times New Roman" panose="02020603050405020304" pitchFamily="18" charset="0"/>
                        </a:rPr>
                        <a:t>5.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Thúc</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đẩy</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quan</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hệ</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và</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0" kern="1200" dirty="0" err="1">
                          <a:solidFill>
                            <a:schemeClr val="tx1"/>
                          </a:solidFill>
                          <a:effectLst/>
                          <a:latin typeface="Times New Roman" panose="02020603050405020304" pitchFamily="18" charset="0"/>
                          <a:ea typeface="+mn-ea"/>
                          <a:cs typeface="Times New Roman" panose="02020603050405020304" pitchFamily="18" charset="0"/>
                        </a:rPr>
                        <a:t>có</a:t>
                      </a:r>
                      <a:r>
                        <a:rPr lang="en-US"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2000" b="0" kern="1200" dirty="0" err="1">
                          <a:solidFill>
                            <a:schemeClr val="tx1"/>
                          </a:solidFill>
                          <a:effectLst/>
                          <a:latin typeface="Times New Roman" panose="02020603050405020304" pitchFamily="18" charset="0"/>
                          <a:ea typeface="+mn-ea"/>
                          <a:cs typeface="Times New Roman" panose="02020603050405020304" pitchFamily="18" charset="0"/>
                        </a:rPr>
                        <a:t>các</a:t>
                      </a:r>
                      <a:r>
                        <a:rPr lang="en-US"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2000" b="0" kern="1200" dirty="0" err="1">
                          <a:solidFill>
                            <a:schemeClr val="tx1"/>
                          </a:solidFill>
                          <a:effectLst/>
                          <a:latin typeface="Times New Roman" panose="02020603050405020304" pitchFamily="18" charset="0"/>
                          <a:ea typeface="+mn-ea"/>
                          <a:cs typeface="Times New Roman" panose="02020603050405020304" pitchFamily="18" charset="0"/>
                        </a:rPr>
                        <a:t>hợp</a:t>
                      </a:r>
                      <a:r>
                        <a:rPr lang="en-US" sz="20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2000" b="0" kern="1200" dirty="0" err="1">
                          <a:solidFill>
                            <a:schemeClr val="tx1"/>
                          </a:solidFill>
                          <a:effectLst/>
                          <a:latin typeface="Times New Roman" panose="02020603050405020304" pitchFamily="18" charset="0"/>
                          <a:ea typeface="+mn-ea"/>
                          <a:cs typeface="Times New Roman" panose="02020603050405020304" pitchFamily="18" charset="0"/>
                        </a:rPr>
                        <a:t>tác</a:t>
                      </a:r>
                      <a:r>
                        <a:rPr lang="en-US" sz="2000" b="0" kern="1200" dirty="0">
                          <a:solidFill>
                            <a:schemeClr val="tx1"/>
                          </a:solidFill>
                          <a:effectLst/>
                          <a:latin typeface="Times New Roman" panose="02020603050405020304" pitchFamily="18" charset="0"/>
                          <a:ea typeface="+mn-ea"/>
                          <a:cs typeface="Times New Roman" panose="02020603050405020304" pitchFamily="18" charset="0"/>
                        </a:rPr>
                        <a:t> NC</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đem</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lại</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hiệu</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quả</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về</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NCKH.</a:t>
                      </a:r>
                    </a:p>
                    <a:p>
                      <a:pPr marL="0" algn="just" defTabSz="914400" rtl="0" eaLnBrk="1" latinLnBrk="0" hangingPunct="1"/>
                      <a:r>
                        <a:rPr lang="en-US" sz="2000" kern="1200" dirty="0">
                          <a:solidFill>
                            <a:schemeClr val="dk1"/>
                          </a:solidFill>
                          <a:effectLst/>
                          <a:latin typeface="Times New Roman" panose="02020603050405020304" pitchFamily="18" charset="0"/>
                          <a:ea typeface="+mn-ea"/>
                          <a:cs typeface="Times New Roman" panose="02020603050405020304" pitchFamily="18" charset="0"/>
                        </a:rPr>
                        <a:t>6.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Có</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các</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h.nghị</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hội</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thảo</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đồng</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00FF"/>
                          </a:solidFill>
                          <a:effectLst/>
                          <a:latin typeface="Times New Roman" panose="02020603050405020304" pitchFamily="18" charset="0"/>
                          <a:ea typeface="+mn-ea"/>
                          <a:cs typeface="Times New Roman" panose="02020603050405020304" pitchFamily="18" charset="0"/>
                        </a:rPr>
                        <a:t>tổ</a:t>
                      </a:r>
                      <a:r>
                        <a:rPr lang="en-US" sz="2000" b="1" kern="1200" dirty="0">
                          <a:solidFill>
                            <a:srgbClr val="0000FF"/>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chức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với</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các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đối</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trg</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ngoài</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nước</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p>
                  </a:txBody>
                  <a:tcPr>
                    <a:solidFill>
                      <a:schemeClr val="bg1"/>
                    </a:solidFill>
                  </a:tcPr>
                </a:tc>
                <a:tc>
                  <a:txBody>
                    <a:bodyPr/>
                    <a:lstStyle/>
                    <a:p>
                      <a:pPr lvl="0" algn="just"/>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Các kế hoạch h</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động hợp tác phát triển hằng năm;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c</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ác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MC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triển khai các h</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động theo kế hoạch*.</a:t>
                      </a:r>
                      <a:endParaRPr lang="en-US" sz="2000" kern="1200" dirty="0">
                        <a:solidFill>
                          <a:schemeClr val="dk1"/>
                        </a:solidFill>
                        <a:effectLst/>
                        <a:latin typeface="Times New Roman" panose="02020603050405020304" pitchFamily="18" charset="0"/>
                        <a:ea typeface="+mn-ea"/>
                        <a:cs typeface="Times New Roman" panose="02020603050405020304" pitchFamily="18" charset="0"/>
                      </a:endParaRPr>
                    </a:p>
                    <a:p>
                      <a:pPr lvl="0" algn="just"/>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Thống kê về các đoàn ra, đoàn vào trong 5 năm của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CKĐG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(có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LQ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đến dự án hợp tác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NC</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 các CTĐT liên kết quốc tế.</a:t>
                      </a:r>
                      <a:endParaRPr lang="en-US" sz="2000" kern="1200" dirty="0">
                        <a:solidFill>
                          <a:schemeClr val="dk1"/>
                        </a:solidFill>
                        <a:effectLst/>
                        <a:latin typeface="Times New Roman" panose="02020603050405020304" pitchFamily="18" charset="0"/>
                        <a:ea typeface="+mn-ea"/>
                        <a:cs typeface="Times New Roman" panose="02020603050405020304" pitchFamily="18" charset="0"/>
                      </a:endParaRPr>
                    </a:p>
                    <a:p>
                      <a:pPr lvl="0" algn="just"/>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Thống kê nguồn kinh phí thu</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bảng kê các trang thiết bị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NC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mới được đầu tư trong các h</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động hợp tác quốc tế (trao đổi khoa học/sinh viên, liên kết đào tạo quốc tế, đề tài khoa học, dự án</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 trong 5 năm của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CKĐG</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a:t>
                      </a:r>
                      <a:endParaRPr lang="en-US" sz="2000" kern="1200" dirty="0">
                        <a:solidFill>
                          <a:schemeClr val="dk1"/>
                        </a:solidFill>
                        <a:effectLst/>
                        <a:latin typeface="Times New Roman" panose="02020603050405020304" pitchFamily="18" charset="0"/>
                        <a:ea typeface="+mn-ea"/>
                        <a:cs typeface="Times New Roman" panose="02020603050405020304" pitchFamily="18" charset="0"/>
                      </a:endParaRPr>
                    </a:p>
                    <a:p>
                      <a:pPr lvl="0" algn="just"/>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Thống kê các hợp đồng hợp tác NCKH và công nghệ trong 5 năm của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CKĐG</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a:t>
                      </a:r>
                      <a:endParaRPr lang="en-US" sz="2000" kern="1200" dirty="0">
                        <a:solidFill>
                          <a:schemeClr val="dk1"/>
                        </a:solidFill>
                        <a:effectLst/>
                        <a:latin typeface="Times New Roman" panose="02020603050405020304" pitchFamily="18" charset="0"/>
                        <a:ea typeface="+mn-ea"/>
                        <a:cs typeface="Times New Roman" panose="02020603050405020304" pitchFamily="18" charset="0"/>
                      </a:endParaRPr>
                    </a:p>
                    <a:p>
                      <a:pPr lvl="0" algn="just"/>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Thống kê d</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mục trích ngang các công trình (sách, bài báo, ) công bố chung.</a:t>
                      </a:r>
                      <a:endParaRPr lang="en-US" sz="2000" kern="1200" dirty="0">
                        <a:solidFill>
                          <a:schemeClr val="dk1"/>
                        </a:solidFill>
                        <a:effectLst/>
                        <a:latin typeface="Times New Roman" panose="02020603050405020304" pitchFamily="18" charset="0"/>
                        <a:ea typeface="+mn-ea"/>
                        <a:cs typeface="Times New Roman" panose="02020603050405020304" pitchFamily="18" charset="0"/>
                      </a:endParaRPr>
                    </a:p>
                    <a:p>
                      <a:pPr lvl="0" algn="just"/>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Thống kê về các hội nghị/hội thảo đồng tổ chức (tên, thời gian, địa điểm, đối tác, kinh phí phân bổ hai bên)*.</a:t>
                      </a:r>
                      <a:endParaRPr lang="en-US" sz="2000" kern="1200" dirty="0">
                        <a:solidFill>
                          <a:schemeClr val="dk1"/>
                        </a:solidFill>
                        <a:effectLst/>
                        <a:latin typeface="Times New Roman" panose="02020603050405020304" pitchFamily="18" charset="0"/>
                        <a:ea typeface="+mn-ea"/>
                        <a:cs typeface="Times New Roman" panose="02020603050405020304" pitchFamily="18" charset="0"/>
                      </a:endParaRPr>
                    </a:p>
                    <a:p>
                      <a:pPr lvl="0" algn="just"/>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Các báo cáo</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hội</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nghị</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hội</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000" kern="1200" dirty="0" err="1">
                          <a:solidFill>
                            <a:schemeClr val="dk1"/>
                          </a:solidFill>
                          <a:effectLst/>
                          <a:latin typeface="Times New Roman" panose="02020603050405020304" pitchFamily="18" charset="0"/>
                          <a:ea typeface="+mn-ea"/>
                          <a:cs typeface="Times New Roman" panose="02020603050405020304" pitchFamily="18" charset="0"/>
                        </a:rPr>
                        <a:t>thảo</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 tổng kết hoạt động hợp tác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NC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hằng năm của CSGD.</a:t>
                      </a:r>
                      <a:endParaRPr lang="en-US" sz="20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H</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t>
                      </a:r>
                      <a:r>
                        <a:rPr lang="vi-VN" sz="2000" kern="1200" dirty="0">
                          <a:solidFill>
                            <a:schemeClr val="dk1"/>
                          </a:solidFill>
                          <a:effectLst/>
                          <a:latin typeface="Times New Roman" panose="02020603050405020304" pitchFamily="18" charset="0"/>
                          <a:ea typeface="+mn-ea"/>
                          <a:cs typeface="Times New Roman" panose="02020603050405020304" pitchFamily="18" charset="0"/>
                        </a:rPr>
                        <a:t>đồng/biên bản ghi nhớ/thỏa thuận hợp tác của CSGD với các CSGD/tổ chức quốc tế*.</a:t>
                      </a:r>
                      <a:endParaRPr lang="en-US" sz="20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163670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307910" y="184173"/>
            <a:ext cx="11485984" cy="949960"/>
          </a:xfrm>
          <a:solidFill>
            <a:schemeClr val="accent6">
              <a:lumMod val="20000"/>
              <a:lumOff val="80000"/>
            </a:schemeClr>
          </a:solidFill>
        </p:spPr>
        <p:txBody>
          <a:bodyPr>
            <a:normAutofit fontScale="90000"/>
          </a:bodyPr>
          <a:lstStyle/>
          <a:p>
            <a:r>
              <a:rPr lang="vi-VN" sz="3100" b="1" dirty="0">
                <a:solidFill>
                  <a:srgbClr val="FF0000"/>
                </a:solidFill>
                <a:latin typeface="Times New Roman" panose="02020603050405020304" pitchFamily="18" charset="0"/>
                <a:cs typeface="Times New Roman" panose="02020603050405020304" pitchFamily="18" charset="0"/>
              </a:rPr>
              <a:t>TC 20.</a:t>
            </a:r>
            <a:r>
              <a:rPr lang="en-US" sz="3100" b="1" dirty="0">
                <a:solidFill>
                  <a:srgbClr val="FF0000"/>
                </a:solidFill>
                <a:latin typeface="Times New Roman" panose="02020603050405020304" pitchFamily="18" charset="0"/>
                <a:cs typeface="Times New Roman" panose="02020603050405020304" pitchFamily="18" charset="0"/>
              </a:rPr>
              <a:t>3</a:t>
            </a:r>
            <a:r>
              <a:rPr lang="vi-VN" sz="4400" b="1" dirty="0">
                <a:solidFill>
                  <a:srgbClr val="FF0000"/>
                </a:solidFill>
                <a:effectLst/>
              </a:rPr>
              <a:t>. </a:t>
            </a:r>
            <a:r>
              <a:rPr lang="vi-VN" sz="3100" b="1" dirty="0">
                <a:solidFill>
                  <a:srgbClr val="0000FF"/>
                </a:solidFill>
                <a:latin typeface="Times New Roman" panose="02020603050405020304" pitchFamily="18" charset="0"/>
                <a:cs typeface="Times New Roman" panose="02020603050405020304" pitchFamily="18" charset="0"/>
              </a:rPr>
              <a:t>Hệ thống rà soát </a:t>
            </a:r>
            <a:r>
              <a:rPr lang="vi-VN" sz="3100" b="1" dirty="0">
                <a:solidFill>
                  <a:srgbClr val="FF0000"/>
                </a:solidFill>
                <a:latin typeface="Times New Roman" panose="02020603050405020304" pitchFamily="18" charset="0"/>
                <a:cs typeface="Times New Roman" panose="02020603050405020304" pitchFamily="18" charset="0"/>
              </a:rPr>
              <a:t>tính hiệu quả của hợp tác và đối tác </a:t>
            </a:r>
            <a:r>
              <a:rPr lang="en-US" sz="3100" b="1" dirty="0">
                <a:solidFill>
                  <a:srgbClr val="FF0000"/>
                </a:solidFill>
                <a:latin typeface="Times New Roman" panose="02020603050405020304" pitchFamily="18" charset="0"/>
                <a:cs typeface="Times New Roman" panose="02020603050405020304" pitchFamily="18" charset="0"/>
              </a:rPr>
              <a:t>NC </a:t>
            </a:r>
            <a:r>
              <a:rPr lang="vi-VN" sz="3100" b="1" dirty="0">
                <a:solidFill>
                  <a:srgbClr val="0000FF"/>
                </a:solidFill>
                <a:latin typeface="Times New Roman" panose="02020603050405020304" pitchFamily="18" charset="0"/>
                <a:cs typeface="Times New Roman" panose="02020603050405020304" pitchFamily="18" charset="0"/>
              </a:rPr>
              <a:t>được triển khai </a:t>
            </a:r>
            <a:r>
              <a:rPr lang="vi-VN" sz="3100" b="1" dirty="0">
                <a:solidFill>
                  <a:srgbClr val="FF0000"/>
                </a:solidFill>
                <a:latin typeface="Times New Roman" panose="02020603050405020304" pitchFamily="18" charset="0"/>
                <a:cs typeface="Times New Roman" panose="02020603050405020304" pitchFamily="18" charset="0"/>
              </a:rPr>
              <a:t>thực hiện..</a:t>
            </a:r>
            <a:endParaRPr lang="en-US" sz="31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nvPr>
        </p:nvGraphicFramePr>
        <p:xfrm>
          <a:off x="307910" y="1255306"/>
          <a:ext cx="11719198" cy="5455843"/>
        </p:xfrm>
        <a:graphic>
          <a:graphicData uri="http://schemas.openxmlformats.org/drawingml/2006/table">
            <a:tbl>
              <a:tblPr firstRow="1" bandRow="1">
                <a:tableStyleId>{5C22544A-7EE6-4342-B048-85BDC9FD1C3A}</a:tableStyleId>
              </a:tblPr>
              <a:tblGrid>
                <a:gridCol w="2168052">
                  <a:extLst>
                    <a:ext uri="{9D8B030D-6E8A-4147-A177-3AD203B41FA5}">
                      <a16:colId xmlns:a16="http://schemas.microsoft.com/office/drawing/2014/main" xmlns="" val="1338212068"/>
                    </a:ext>
                  </a:extLst>
                </a:gridCol>
                <a:gridCol w="5184471">
                  <a:extLst>
                    <a:ext uri="{9D8B030D-6E8A-4147-A177-3AD203B41FA5}">
                      <a16:colId xmlns:a16="http://schemas.microsoft.com/office/drawing/2014/main" xmlns="" val="4227679062"/>
                    </a:ext>
                  </a:extLst>
                </a:gridCol>
                <a:gridCol w="4366675">
                  <a:extLst>
                    <a:ext uri="{9D8B030D-6E8A-4147-A177-3AD203B41FA5}">
                      <a16:colId xmlns:a16="http://schemas.microsoft.com/office/drawing/2014/main" xmlns="" val="2341633141"/>
                    </a:ext>
                  </a:extLst>
                </a:gridCol>
              </a:tblGrid>
              <a:tr h="1518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FFFF00"/>
                          </a:solidFill>
                          <a:effectLst/>
                          <a:latin typeface="+mn-lt"/>
                          <a:ea typeface="+mn-ea"/>
                          <a:cs typeface="+mn-cs"/>
                        </a:rPr>
                        <a:t>Y/C TC</a:t>
                      </a:r>
                    </a:p>
                  </a:txBody>
                  <a:tcPr/>
                </a:tc>
                <a:tc>
                  <a:txBody>
                    <a:bodyPr/>
                    <a:lstStyle/>
                    <a:p>
                      <a:r>
                        <a:rPr lang="en-US" sz="2400" dirty="0" err="1">
                          <a:solidFill>
                            <a:schemeClr val="tx1"/>
                          </a:solidFill>
                        </a:rPr>
                        <a:t>Mốc</a:t>
                      </a:r>
                      <a:r>
                        <a:rPr lang="en-US" sz="2400" dirty="0">
                          <a:solidFill>
                            <a:schemeClr val="tx1"/>
                          </a:solidFill>
                        </a:rPr>
                        <a:t> </a:t>
                      </a:r>
                      <a:r>
                        <a:rPr lang="en-US" sz="2400" dirty="0" err="1">
                          <a:solidFill>
                            <a:schemeClr val="tx1"/>
                          </a:solidFill>
                        </a:rPr>
                        <a:t>chuẩn</a:t>
                      </a:r>
                      <a:endParaRPr lang="en-US" sz="2400" dirty="0">
                        <a:solidFill>
                          <a:schemeClr val="tx1"/>
                        </a:solidFill>
                      </a:endParaRPr>
                    </a:p>
                  </a:txBody>
                  <a:tcPr>
                    <a:solidFill>
                      <a:schemeClr val="bg1"/>
                    </a:solidFill>
                  </a:tcPr>
                </a:tc>
                <a:tc>
                  <a:txBody>
                    <a:bodyPr/>
                    <a:lstStyle/>
                    <a:p>
                      <a:r>
                        <a:rPr lang="en-US" sz="2400" dirty="0">
                          <a:solidFill>
                            <a:schemeClr val="tx1"/>
                          </a:solidFill>
                        </a:rPr>
                        <a:t>Minh </a:t>
                      </a:r>
                      <a:r>
                        <a:rPr lang="en-US" sz="2400" dirty="0" err="1">
                          <a:solidFill>
                            <a:schemeClr val="tx1"/>
                          </a:solidFill>
                        </a:rPr>
                        <a:t>chứng</a:t>
                      </a:r>
                      <a:endParaRPr lang="en-US" sz="24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4998643">
                <a:tc>
                  <a:txBody>
                    <a:bodyPr/>
                    <a:lstStyle/>
                    <a:p>
                      <a:r>
                        <a:rPr lang="en-US" sz="2400" kern="1200" dirty="0">
                          <a:solidFill>
                            <a:schemeClr val="dk1"/>
                          </a:solidFill>
                          <a:effectLst/>
                          <a:latin typeface="Times New Roman" panose="02020603050405020304" pitchFamily="18" charset="0"/>
                          <a:ea typeface="+mn-ea"/>
                          <a:cs typeface="Times New Roman" panose="02020603050405020304" pitchFamily="18" charset="0"/>
                        </a:rPr>
                        <a:t>1. </a:t>
                      </a:r>
                      <a:r>
                        <a:rPr lang="en-GB" sz="2400" b="1" kern="1200" dirty="0" err="1">
                          <a:solidFill>
                            <a:srgbClr val="FF0000"/>
                          </a:solidFill>
                          <a:effectLst/>
                          <a:latin typeface="Times New Roman" panose="02020603050405020304" pitchFamily="18" charset="0"/>
                          <a:ea typeface="+mn-ea"/>
                          <a:cs typeface="Times New Roman" panose="02020603050405020304" pitchFamily="18" charset="0"/>
                        </a:rPr>
                        <a:t>Hệ</a:t>
                      </a:r>
                      <a:r>
                        <a:rPr lang="en-GB"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400" b="1" kern="1200" dirty="0" err="1">
                          <a:solidFill>
                            <a:srgbClr val="FF0000"/>
                          </a:solidFill>
                          <a:effectLst/>
                          <a:latin typeface="Times New Roman" panose="02020603050405020304" pitchFamily="18" charset="0"/>
                          <a:ea typeface="+mn-ea"/>
                          <a:cs typeface="Times New Roman" panose="02020603050405020304" pitchFamily="18" charset="0"/>
                        </a:rPr>
                        <a:t>thống</a:t>
                      </a:r>
                      <a:r>
                        <a:rPr lang="en-GB"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rà</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soát</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tính</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hiệu</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quả</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của</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và</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đối</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NC </a:t>
                      </a:r>
                      <a:r>
                        <a:rPr lang="en-GB" sz="2400" b="1" kern="1200" dirty="0" err="1">
                          <a:solidFill>
                            <a:srgbClr val="FF0000"/>
                          </a:solidFill>
                          <a:effectLst/>
                          <a:latin typeface="Times New Roman" panose="02020603050405020304" pitchFamily="18" charset="0"/>
                          <a:ea typeface="+mn-ea"/>
                          <a:cs typeface="Times New Roman" panose="02020603050405020304" pitchFamily="18" charset="0"/>
                        </a:rPr>
                        <a:t>được</a:t>
                      </a:r>
                      <a:r>
                        <a:rPr lang="en-GB"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400" b="1" kern="1200" dirty="0" err="1">
                          <a:solidFill>
                            <a:srgbClr val="FF0000"/>
                          </a:solidFill>
                          <a:effectLst/>
                          <a:latin typeface="Times New Roman" panose="02020603050405020304" pitchFamily="18" charset="0"/>
                          <a:ea typeface="+mn-ea"/>
                          <a:cs typeface="Times New Roman" panose="02020603050405020304" pitchFamily="18" charset="0"/>
                        </a:rPr>
                        <a:t>xây</a:t>
                      </a:r>
                      <a:r>
                        <a:rPr lang="en-GB"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400" b="1" kern="1200" dirty="0" err="1">
                          <a:solidFill>
                            <a:srgbClr val="FF0000"/>
                          </a:solidFill>
                          <a:effectLst/>
                          <a:latin typeface="Times New Roman" panose="02020603050405020304" pitchFamily="18" charset="0"/>
                          <a:ea typeface="+mn-ea"/>
                          <a:cs typeface="Times New Roman" panose="02020603050405020304" pitchFamily="18" charset="0"/>
                        </a:rPr>
                        <a:t>dựng</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a:t>
                      </a:r>
                      <a:endParaRPr lang="en-US" sz="2400" kern="1200" dirty="0">
                        <a:solidFill>
                          <a:schemeClr val="dk1"/>
                        </a:solidFill>
                        <a:effectLst/>
                        <a:latin typeface="Times New Roman" panose="02020603050405020304" pitchFamily="18" charset="0"/>
                        <a:ea typeface="+mn-ea"/>
                        <a:cs typeface="Times New Roman" panose="02020603050405020304" pitchFamily="18" charset="0"/>
                      </a:endParaRPr>
                    </a:p>
                    <a:p>
                      <a:r>
                        <a:rPr lang="en-GB" sz="2400" kern="1200" dirty="0">
                          <a:solidFill>
                            <a:schemeClr val="dk1"/>
                          </a:solidFill>
                          <a:effectLst/>
                          <a:latin typeface="Times New Roman" panose="02020603050405020304" pitchFamily="18" charset="0"/>
                          <a:ea typeface="+mn-ea"/>
                          <a:cs typeface="Times New Roman" panose="02020603050405020304" pitchFamily="18" charset="0"/>
                        </a:rPr>
                        <a:t>2.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Hệ</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thống</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rà</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soát</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tính</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hiệu</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quả</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của</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và</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đối</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tác</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NC </a:t>
                      </a:r>
                      <a:r>
                        <a:rPr lang="en-GB" sz="2400" b="1" kern="1200" dirty="0" err="1">
                          <a:solidFill>
                            <a:srgbClr val="FF0000"/>
                          </a:solidFill>
                          <a:effectLst/>
                          <a:latin typeface="Times New Roman" panose="02020603050405020304" pitchFamily="18" charset="0"/>
                          <a:ea typeface="+mn-ea"/>
                          <a:cs typeface="Times New Roman" panose="02020603050405020304" pitchFamily="18" charset="0"/>
                        </a:rPr>
                        <a:t>được</a:t>
                      </a:r>
                      <a:r>
                        <a:rPr lang="en-GB"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400" b="1" kern="1200" dirty="0" err="1">
                          <a:solidFill>
                            <a:srgbClr val="FF0000"/>
                          </a:solidFill>
                          <a:effectLst/>
                          <a:latin typeface="Times New Roman" panose="02020603050405020304" pitchFamily="18" charset="0"/>
                          <a:ea typeface="+mn-ea"/>
                          <a:cs typeface="Times New Roman" panose="02020603050405020304" pitchFamily="18" charset="0"/>
                        </a:rPr>
                        <a:t>triển</a:t>
                      </a:r>
                      <a:r>
                        <a:rPr lang="en-GB"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400" b="1" kern="1200" dirty="0" err="1">
                          <a:solidFill>
                            <a:srgbClr val="FF0000"/>
                          </a:solidFill>
                          <a:effectLst/>
                          <a:latin typeface="Times New Roman" panose="02020603050405020304" pitchFamily="18" charset="0"/>
                          <a:ea typeface="+mn-ea"/>
                          <a:cs typeface="Times New Roman" panose="02020603050405020304" pitchFamily="18" charset="0"/>
                        </a:rPr>
                        <a:t>khai</a:t>
                      </a:r>
                      <a:r>
                        <a:rPr lang="en-GB"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thực</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 </a:t>
                      </a:r>
                      <a:r>
                        <a:rPr lang="en-GB" sz="2400" kern="1200" dirty="0" err="1">
                          <a:solidFill>
                            <a:schemeClr val="dk1"/>
                          </a:solidFill>
                          <a:effectLst/>
                          <a:latin typeface="Times New Roman" panose="02020603050405020304" pitchFamily="18" charset="0"/>
                          <a:ea typeface="+mn-ea"/>
                          <a:cs typeface="Times New Roman" panose="02020603050405020304" pitchFamily="18" charset="0"/>
                        </a:rPr>
                        <a:t>hiện</a:t>
                      </a:r>
                      <a:r>
                        <a:rPr lang="en-GB" sz="2400" kern="1200" dirty="0">
                          <a:solidFill>
                            <a:schemeClr val="dk1"/>
                          </a:solidFill>
                          <a:effectLst/>
                          <a:latin typeface="Times New Roman" panose="02020603050405020304" pitchFamily="18" charset="0"/>
                          <a:ea typeface="+mn-ea"/>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txBody>
                  <a:tcPr/>
                </a:tc>
                <a:tc>
                  <a:txBody>
                    <a:bodyPr/>
                    <a:lstStyle/>
                    <a:p>
                      <a:pPr marL="0" algn="just">
                        <a:lnSpc>
                          <a:spcPts val="3000"/>
                        </a:lnSpc>
                        <a:spcBef>
                          <a:spcPts val="0"/>
                        </a:spcBef>
                        <a:spcAft>
                          <a:spcPts val="0"/>
                        </a:spcAft>
                        <a:tabLst>
                          <a:tab pos="142240" algn="l"/>
                          <a:tab pos="207645" algn="l"/>
                        </a:tabLst>
                      </a:pPr>
                      <a:r>
                        <a:rPr lang="en-US" sz="240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1. </a:t>
                      </a:r>
                      <a:r>
                        <a:rPr lang="en-US" sz="24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Có</a:t>
                      </a:r>
                      <a:r>
                        <a:rPr lang="en-US" sz="24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bộ</a:t>
                      </a:r>
                      <a:r>
                        <a:rPr lang="en-US" sz="24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phận</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nhân</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sự</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quy</a:t>
                      </a:r>
                      <a:r>
                        <a:rPr lang="en-US" sz="2400" b="1" kern="120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trình</a:t>
                      </a:r>
                      <a:r>
                        <a:rPr lang="en-US" sz="2400" b="1" kern="120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rà</a:t>
                      </a:r>
                      <a:r>
                        <a:rPr lang="en-US" sz="2400" b="1" kern="120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soát</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tính</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hiệu</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quả</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trong</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hợp</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tác</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NCKH.</a:t>
                      </a:r>
                    </a:p>
                    <a:p>
                      <a:pPr marL="0" algn="just">
                        <a:lnSpc>
                          <a:spcPts val="3000"/>
                        </a:lnSpc>
                        <a:spcBef>
                          <a:spcPts val="0"/>
                        </a:spcBef>
                        <a:spcAft>
                          <a:spcPts val="0"/>
                        </a:spcAft>
                        <a:tabLst>
                          <a:tab pos="142240" algn="l"/>
                          <a:tab pos="207645" algn="l"/>
                        </a:tabLst>
                      </a:pP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2.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Tổ</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chức</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rà</a:t>
                      </a:r>
                      <a:r>
                        <a:rPr lang="en-US" sz="24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soát</a:t>
                      </a:r>
                      <a:r>
                        <a:rPr lang="en-US" sz="24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đánh</a:t>
                      </a:r>
                      <a:r>
                        <a:rPr lang="en-US" sz="24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giá</a:t>
                      </a:r>
                      <a:r>
                        <a:rPr lang="en-US" sz="24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tính</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hiệu</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quả</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của</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4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mối</a:t>
                      </a:r>
                      <a:r>
                        <a:rPr lang="en-US" sz="24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quan</a:t>
                      </a:r>
                      <a:r>
                        <a:rPr lang="en-US" sz="24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hệ</a:t>
                      </a:r>
                      <a:r>
                        <a:rPr lang="en-US" sz="24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h.tác</a:t>
                      </a:r>
                      <a:r>
                        <a:rPr lang="en-US" sz="24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đối</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tác</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của</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đối</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tác</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cụ</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thể</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theo</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g.đoạn</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giữa</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GĐ)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làm</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căn</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cứ</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để</a:t>
                      </a:r>
                      <a:r>
                        <a:rPr lang="en-US" sz="2400" b="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điều</a:t>
                      </a:r>
                      <a:r>
                        <a:rPr lang="en-US" sz="2400" b="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chỉnh</a:t>
                      </a:r>
                      <a:r>
                        <a:rPr lang="en-US" sz="2400" b="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400" b="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h.động</a:t>
                      </a:r>
                      <a:r>
                        <a:rPr lang="en-US" sz="2400" b="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400" b="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XD </a:t>
                      </a:r>
                      <a:r>
                        <a:rPr lang="en-US" sz="2400" b="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400" b="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đối</a:t>
                      </a:r>
                      <a:r>
                        <a:rPr lang="en-US" sz="2400" b="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b="0" dirty="0" err="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tác</a:t>
                      </a:r>
                      <a:r>
                        <a:rPr lang="en-US" sz="2400" b="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chiến</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lược</a:t>
                      </a:r>
                      <a:r>
                        <a:rPr lang="en-US" sz="2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a:t>
                      </a:r>
                    </a:p>
                    <a:p>
                      <a:pPr marL="0" algn="just">
                        <a:lnSpc>
                          <a:spcPts val="3000"/>
                        </a:lnSpc>
                        <a:spcBef>
                          <a:spcPts val="0"/>
                        </a:spcBef>
                        <a:spcAft>
                          <a:spcPts val="0"/>
                        </a:spcAft>
                        <a:tabLst>
                          <a:tab pos="101600" algn="l"/>
                          <a:tab pos="207645" algn="l"/>
                        </a:tabLs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Rà</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soát</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mang</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h.động</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đào</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NCKH)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ít</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01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lần</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chu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kỳ</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solidFill>
                      <a:schemeClr val="bg1"/>
                    </a:solidFill>
                  </a:tcPr>
                </a:tc>
                <a:tc>
                  <a:txBody>
                    <a:bodyPr/>
                    <a:lstStyle/>
                    <a:p>
                      <a:pPr marL="0" lvl="0">
                        <a:lnSpc>
                          <a:spcPts val="3000"/>
                        </a:lnSpc>
                        <a:spcBef>
                          <a:spcPts val="0"/>
                        </a:spcBef>
                        <a:spcAft>
                          <a:spcPts val="0"/>
                        </a:spcAft>
                      </a:pP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r>
                        <a:rPr lang="vi-VN" sz="2400" kern="1200" dirty="0">
                          <a:solidFill>
                            <a:schemeClr val="dk1"/>
                          </a:solidFill>
                          <a:effectLst/>
                          <a:latin typeface="Times New Roman" panose="02020603050405020304" pitchFamily="18" charset="0"/>
                          <a:ea typeface="+mn-ea"/>
                          <a:cs typeface="Times New Roman" panose="02020603050405020304" pitchFamily="18" charset="0"/>
                        </a:rPr>
                        <a:t>Văn bản quy đ</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ịnh</a:t>
                      </a:r>
                      <a:r>
                        <a:rPr lang="vi-VN" sz="2400" kern="1200" dirty="0">
                          <a:solidFill>
                            <a:schemeClr val="dk1"/>
                          </a:solidFill>
                          <a:effectLst/>
                          <a:latin typeface="Times New Roman" panose="02020603050405020304" pitchFamily="18" charset="0"/>
                          <a:ea typeface="+mn-ea"/>
                          <a:cs typeface="Times New Roman" panose="02020603050405020304" pitchFamily="18" charset="0"/>
                        </a:rPr>
                        <a:t> về hệ thống rà soát tính hiệu quả*.</a:t>
                      </a:r>
                      <a:endParaRPr lang="en-US" sz="2400" kern="1200" dirty="0">
                        <a:solidFill>
                          <a:schemeClr val="dk1"/>
                        </a:solidFill>
                        <a:effectLst/>
                        <a:latin typeface="Times New Roman" panose="02020603050405020304" pitchFamily="18" charset="0"/>
                        <a:ea typeface="+mn-ea"/>
                        <a:cs typeface="Times New Roman" panose="02020603050405020304" pitchFamily="18" charset="0"/>
                      </a:endParaRPr>
                    </a:p>
                    <a:p>
                      <a:pPr marL="0" lvl="0">
                        <a:lnSpc>
                          <a:spcPts val="3000"/>
                        </a:lnSpc>
                        <a:spcBef>
                          <a:spcPts val="0"/>
                        </a:spcBef>
                        <a:spcAft>
                          <a:spcPts val="0"/>
                        </a:spcAft>
                      </a:pP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r>
                        <a:rPr lang="vi-VN" sz="2400" kern="1200" dirty="0">
                          <a:solidFill>
                            <a:schemeClr val="dk1"/>
                          </a:solidFill>
                          <a:effectLst/>
                          <a:latin typeface="Times New Roman" panose="02020603050405020304" pitchFamily="18" charset="0"/>
                          <a:ea typeface="+mn-ea"/>
                          <a:cs typeface="Times New Roman" panose="02020603050405020304" pitchFamily="18" charset="0"/>
                        </a:rPr>
                        <a:t>Các chỉ số đánh giá tính hiệu quả của các mối quan hệ hợp tác, các đối tác, các</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hoạt</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động</a:t>
                      </a:r>
                      <a:r>
                        <a:rPr lang="vi-VN" sz="2400" kern="1200" dirty="0">
                          <a:solidFill>
                            <a:schemeClr val="dk1"/>
                          </a:solidFill>
                          <a:effectLst/>
                          <a:latin typeface="Times New Roman" panose="02020603050405020304" pitchFamily="18" charset="0"/>
                          <a:ea typeface="+mn-ea"/>
                          <a:cs typeface="Times New Roman" panose="02020603050405020304" pitchFamily="18" charset="0"/>
                        </a:rPr>
                        <a:t> hợp tác*.</a:t>
                      </a:r>
                      <a:endParaRPr lang="en-US" sz="2400" kern="1200" dirty="0">
                        <a:solidFill>
                          <a:schemeClr val="dk1"/>
                        </a:solidFill>
                        <a:effectLst/>
                        <a:latin typeface="Times New Roman" panose="02020603050405020304" pitchFamily="18" charset="0"/>
                        <a:ea typeface="+mn-ea"/>
                        <a:cs typeface="Times New Roman" panose="02020603050405020304" pitchFamily="18" charset="0"/>
                      </a:endParaRPr>
                    </a:p>
                    <a:p>
                      <a:pPr marL="0" lvl="0">
                        <a:lnSpc>
                          <a:spcPts val="3000"/>
                        </a:lnSpc>
                        <a:spcBef>
                          <a:spcPts val="0"/>
                        </a:spcBef>
                        <a:spcAft>
                          <a:spcPts val="0"/>
                        </a:spcAft>
                      </a:pP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r>
                        <a:rPr lang="vi-VN" sz="2400" kern="1200" dirty="0">
                          <a:solidFill>
                            <a:schemeClr val="dk1"/>
                          </a:solidFill>
                          <a:effectLst/>
                          <a:latin typeface="Times New Roman" panose="02020603050405020304" pitchFamily="18" charset="0"/>
                          <a:ea typeface="+mn-ea"/>
                          <a:cs typeface="Times New Roman" panose="02020603050405020304" pitchFamily="18" charset="0"/>
                        </a:rPr>
                        <a:t>Dữ liệu khảo sát, đánh giá gốc và báo cáo kết quả khảo sát, đánh giá về các mối quan hệ hợp tác, các đối tác, các</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hoạt</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động</a:t>
                      </a:r>
                      <a:r>
                        <a:rPr lang="vi-VN" sz="2400" kern="1200" dirty="0">
                          <a:solidFill>
                            <a:schemeClr val="dk1"/>
                          </a:solidFill>
                          <a:effectLst/>
                          <a:latin typeface="Times New Roman" panose="02020603050405020304" pitchFamily="18" charset="0"/>
                          <a:ea typeface="+mn-ea"/>
                          <a:cs typeface="Times New Roman" panose="02020603050405020304" pitchFamily="18" charset="0"/>
                        </a:rPr>
                        <a:t> hợp tác*.</a:t>
                      </a:r>
                      <a:endParaRPr lang="en-US" sz="2400" kern="1200" dirty="0">
                        <a:solidFill>
                          <a:schemeClr val="dk1"/>
                        </a:solidFill>
                        <a:effectLst/>
                        <a:latin typeface="Times New Roman" panose="02020603050405020304" pitchFamily="18" charset="0"/>
                        <a:ea typeface="+mn-ea"/>
                        <a:cs typeface="Times New Roman" panose="02020603050405020304" pitchFamily="18" charset="0"/>
                      </a:endParaRPr>
                    </a:p>
                    <a:p>
                      <a:pPr marL="0" lvl="0">
                        <a:lnSpc>
                          <a:spcPts val="3000"/>
                        </a:lnSpc>
                        <a:spcBef>
                          <a:spcPts val="0"/>
                        </a:spcBef>
                        <a:spcAft>
                          <a:spcPts val="0"/>
                        </a:spcAft>
                      </a:pP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r>
                        <a:rPr lang="vi-VN" sz="2400" kern="1200" dirty="0">
                          <a:solidFill>
                            <a:schemeClr val="dk1"/>
                          </a:solidFill>
                          <a:effectLst/>
                          <a:latin typeface="Times New Roman" panose="02020603050405020304" pitchFamily="18" charset="0"/>
                          <a:ea typeface="+mn-ea"/>
                          <a:cs typeface="Times New Roman" panose="02020603050405020304" pitchFamily="18" charset="0"/>
                        </a:rPr>
                        <a:t>Các báo cáo tổng kết hoạt động hợp tác phát triển hằng năm của CSGD.</a:t>
                      </a:r>
                      <a:endParaRPr lang="en-US"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9706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6B25285A68052C46A2090FE694600705" ma:contentTypeVersion="10" ma:contentTypeDescription="Tạo tài liệu mới." ma:contentTypeScope="" ma:versionID="dc0b6eb2e2109c371cc696be867522fa">
  <xsd:schema xmlns:xsd="http://www.w3.org/2001/XMLSchema" xmlns:xs="http://www.w3.org/2001/XMLSchema" xmlns:p="http://schemas.microsoft.com/office/2006/metadata/properties" xmlns:ns2="230cc20b-92d0-4bdf-892c-58e517b91ea5" xmlns:ns3="e29350eb-b09c-4c27-9ad1-018f79bc2ccd" targetNamespace="http://schemas.microsoft.com/office/2006/metadata/properties" ma:root="true" ma:fieldsID="fab878b398c2cd97f59725b4427bfbfa" ns2:_="" ns3:_="">
    <xsd:import namespace="230cc20b-92d0-4bdf-892c-58e517b91ea5"/>
    <xsd:import namespace="e29350eb-b09c-4c27-9ad1-018f79bc2cc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cc20b-92d0-4bdf-892c-58e517b91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Thẻ Hình ảnh" ma:readOnly="false" ma:fieldId="{5cf76f15-5ced-4ddc-b409-7134ff3c332f}" ma:taxonomyMulti="true" ma:sspId="0277f367-8423-4874-94e4-b0a6b4dec2ea"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9350eb-b09c-4c27-9ad1-018f79bc2cc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ba00d0-3403-495f-bcc5-9f24da7a5d2b}" ma:internalName="TaxCatchAll" ma:showField="CatchAllData" ma:web="e29350eb-b09c-4c27-9ad1-018f79bc2c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75D0A6-01E4-4350-A6A2-88D9F7560FBF}"/>
</file>

<file path=customXml/itemProps2.xml><?xml version="1.0" encoding="utf-8"?>
<ds:datastoreItem xmlns:ds="http://schemas.openxmlformats.org/officeDocument/2006/customXml" ds:itemID="{9F4653D0-7ECD-434E-BFA5-2CEC7614C5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3398</TotalTime>
  <Words>6727</Words>
  <Application>Microsoft Office PowerPoint</Application>
  <PresentationFormat>Custom</PresentationFormat>
  <Paragraphs>189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TIÊU CHÍ , MỐC CHUẨN, MC LƯU Ý ĐỐI VỚI BC TĐG  TIÊU CHUẨN 20</vt:lpstr>
      <vt:lpstr>Vị trí  TC 20</vt:lpstr>
      <vt:lpstr> CÁC VĂN BẢN LIÊN QUAN ĐGN CTĐT </vt:lpstr>
      <vt:lpstr>CÁC VĂN BẢN LIÊN QUAN TC 20: HỢP TÁC VÀ ĐỐI TÁC NCKH  </vt:lpstr>
      <vt:lpstr>Đối tác  và hợp tác</vt:lpstr>
      <vt:lpstr>PowerPoint Presentation</vt:lpstr>
      <vt:lpstr>TC 20.1. Xây dựng hệ thống để thiết lập các mối quan hệ hợp tác và đối tác trong NC nhằm đáp ứng các mục tiêu NC.</vt:lpstr>
      <vt:lpstr>TC 20.2. Triển khai được các chính sách và quy trình thúc đẩy hợp tác và đối tác NC</vt:lpstr>
      <vt:lpstr>TC 20.3. Hệ thống rà soát tính hiệu quả của hợp tác và đối tác NC được triển khai thực hiện..</vt:lpstr>
      <vt:lpstr>TC 20.4. Các hoạt động hợp tác và đối tác NC được cải thiện để đạt được các mục tiêu NC.</vt:lpstr>
      <vt:lpstr>PowerPoint Presentation</vt:lpstr>
      <vt:lpstr>PowerPoint Presentation</vt:lpstr>
      <vt:lpstr>Mốc chuẩn 1 (20.1). Có quy định về thiết lập các mối quan hệ hợp tác trong NC nhằm đáp ứng các mục tiêu NC</vt:lpstr>
      <vt:lpstr>Mốc chuẩn 2 (20.1).  Có chiến lược phát triển hợp tác, đối tác; các kế hoạch dài hạn, ngắn hạn được xây dựng dựa trên chiến lược phát triển và phù hợp với sứ mạng, tầm nhìn của CSGD</vt:lpstr>
      <vt:lpstr>Mốc chuẩn 3 (20.1). CSGD có các quy định, hướng dẫn, phổ biến thực hiện; có phân công trách nhiệm cụ thể cho các bộ phận, cá nhân, có kết nối giữa các bộ phận đầu mối và các khoa, phòng trong việc quản lý công tác phát triển hợp tác và đối tác</vt:lpstr>
      <vt:lpstr>MC 4 (20.1). CSGD có các KPIs cho các chiến lược, kế hoạch tăng cường hợp tác với các đối tác trong NCKH. </vt:lpstr>
      <vt:lpstr> Mốc chuẩn 1 (20.2). Triển khai các h.động theo chiến lược phát triển, kế hoạch hợp tác, phát triển đối tác để đạt được các KPIs cụ thể. </vt:lpstr>
      <vt:lpstr>Mốc chuẩn 2 (20.2). Lựa chọn các đối tác và hợp tác NCKH phù hợp với tầm nhìn và sứ mạng của CSGD</vt:lpstr>
      <vt:lpstr> Mốc chuẩn 3 (20.2). Thúc đẩy các quan hệ hợp tác và có các hợp tác NC theo các hình thức đa dạng, cách thức phù hợp. </vt:lpstr>
      <vt:lpstr>Mốc chuẩn 4 (20.2). Đầu tư thích hợp cho việc xây dựng, phát triển các mối quan hệ hợp tác và các đối tác</vt:lpstr>
      <vt:lpstr>Mốc chuẩn 5 (20.2). Thúc đẩy các quan hệ hợp tác và có các hợp tác NC đem lại hiệu quả về NCKH</vt:lpstr>
      <vt:lpstr>Mốc chuẩn 6 (20.2). Có các hội nghị/hội thảo đồng tổ chức với các đối tác trong và ngoài nước. </vt:lpstr>
      <vt:lpstr>Mốc chuẩn 1 (20.3). Có bộ phận/nhân sự và quy trình rà soát tính hiệu quả trong hợp tác NCKH. </vt:lpstr>
      <vt:lpstr>Mốc chuẩn 2 (20.3). Tổ chức rà soát, đánh giá tính hiệu quả của các mối quan hệ h.tác và đối tác, của các đối tác cụ thể (theo g.đoạn, giữa g.đoạn) làm căn cứ để điều chỉnh các h.động và xây dựng các đối tác chiến lược</vt:lpstr>
      <vt:lpstr>Mốc chuẩn 3 (20.3). Rà soát, đánh giá tính hiệu quả và nguồn lực mang lại từ các h.động hợp tác (trong đào tạo, NCKH) và từ các đối tác ít nhất 01 lần trong chu kỳ đánh giá.</vt:lpstr>
      <vt:lpstr>Mốc chuẩn 1 (20.4). Thực hiện cải thiện các mối quan hệ trong NCKH, lựa chọn lại các đối tác sau rà soát để đạt được hiệu quả từ những h.động hợp tác, phát triển đối tác của CSGD</vt:lpstr>
      <vt:lpstr>Mốc chuẩn 2 (20.4). CSGD gia tăng được các mối quan hệ hợp tác và đối tác (các nhà khoa học, nhà tuyển dụng và có thêm các đối tác xứng tầm). </vt:lpstr>
      <vt:lpstr>Mốc chuẩn 3 (20.4). Kết quả của các h.động phát triển hợp tác và đối tác của CSGD đáp ứng được mục tiêu NC</vt:lpstr>
      <vt:lpstr>Mốc chuẩn 4 (20.4). Các hoạt động hợp tác và đối tác của CSGD làm gia tăng các nguồn lực cho CSGD (nhân lực, tài lực).</vt:lpstr>
      <vt:lpstr>Xin chân thành cảm ơn các Quý Thày/Cô  chú ý lắng nghe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yhct.daotao@gmail.com</dc:creator>
  <cp:lastModifiedBy>Linh Hoàng</cp:lastModifiedBy>
  <cp:revision>136</cp:revision>
  <dcterms:created xsi:type="dcterms:W3CDTF">2022-03-03T09:03:37Z</dcterms:created>
  <dcterms:modified xsi:type="dcterms:W3CDTF">2023-08-18T03:17:41Z</dcterms:modified>
</cp:coreProperties>
</file>